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0" r:id="rId1"/>
  </p:sldMasterIdLst>
  <p:notesMasterIdLst>
    <p:notesMasterId r:id="rId22"/>
  </p:notesMasterIdLst>
  <p:sldIdLst>
    <p:sldId id="256" r:id="rId2"/>
    <p:sldId id="376" r:id="rId3"/>
    <p:sldId id="377" r:id="rId4"/>
    <p:sldId id="492" r:id="rId5"/>
    <p:sldId id="481" r:id="rId6"/>
    <p:sldId id="485" r:id="rId7"/>
    <p:sldId id="471" r:id="rId8"/>
    <p:sldId id="490" r:id="rId9"/>
    <p:sldId id="486" r:id="rId10"/>
    <p:sldId id="477" r:id="rId11"/>
    <p:sldId id="489" r:id="rId12"/>
    <p:sldId id="482" r:id="rId13"/>
    <p:sldId id="466" r:id="rId14"/>
    <p:sldId id="379" r:id="rId15"/>
    <p:sldId id="484" r:id="rId16"/>
    <p:sldId id="465" r:id="rId17"/>
    <p:sldId id="494" r:id="rId18"/>
    <p:sldId id="495" r:id="rId19"/>
    <p:sldId id="464" r:id="rId20"/>
    <p:sldId id="276" r:id="rId2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00FF"/>
    <a:srgbClr val="FF6600"/>
    <a:srgbClr val="FF0066"/>
    <a:srgbClr val="EF17C6"/>
    <a:srgbClr val="FF6699"/>
    <a:srgbClr val="990033"/>
    <a:srgbClr val="EDE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520" autoAdjust="0"/>
  </p:normalViewPr>
  <p:slideViewPr>
    <p:cSldViewPr>
      <p:cViewPr varScale="1">
        <p:scale>
          <a:sx n="77" d="100"/>
          <a:sy n="77" d="100"/>
        </p:scale>
        <p:origin x="893" y="58"/>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D74CE-617C-46FF-BEEF-014B05F12CA4}" type="datetimeFigureOut">
              <a:rPr lang="en-US" smtClean="0"/>
              <a:t>3/18/2022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607A9-829E-45C7-96A5-642783D5019C}" type="slidenum">
              <a:rPr lang="en-US" smtClean="0"/>
              <a:t>‹#›</a:t>
            </a:fld>
            <a:endParaRPr lang="en-US"/>
          </a:p>
        </p:txBody>
      </p:sp>
    </p:spTree>
    <p:extLst>
      <p:ext uri="{BB962C8B-B14F-4D97-AF65-F5344CB8AC3E}">
        <p14:creationId xmlns:p14="http://schemas.microsoft.com/office/powerpoint/2010/main" val="356852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a:t>MORAL</a:t>
            </a:r>
          </a:p>
        </p:txBody>
      </p:sp>
      <p:sp>
        <p:nvSpPr>
          <p:cNvPr id="4" name="Slide Number Placeholder 3"/>
          <p:cNvSpPr>
            <a:spLocks noGrp="1"/>
          </p:cNvSpPr>
          <p:nvPr>
            <p:ph type="sldNum" sz="quarter" idx="10"/>
          </p:nvPr>
        </p:nvSpPr>
        <p:spPr/>
        <p:txBody>
          <a:bodyPr/>
          <a:lstStyle/>
          <a:p>
            <a:fld id="{A76607A9-829E-45C7-96A5-642783D5019C}" type="slidenum">
              <a:rPr lang="en-US" smtClean="0"/>
              <a:t>1</a:t>
            </a:fld>
            <a:endParaRPr lang="en-US"/>
          </a:p>
        </p:txBody>
      </p:sp>
    </p:spTree>
    <p:extLst>
      <p:ext uri="{BB962C8B-B14F-4D97-AF65-F5344CB8AC3E}">
        <p14:creationId xmlns:p14="http://schemas.microsoft.com/office/powerpoint/2010/main" val="286991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a:t>MORAL</a:t>
            </a:r>
          </a:p>
        </p:txBody>
      </p:sp>
      <p:sp>
        <p:nvSpPr>
          <p:cNvPr id="4" name="Slide Number Placeholder 3"/>
          <p:cNvSpPr>
            <a:spLocks noGrp="1"/>
          </p:cNvSpPr>
          <p:nvPr>
            <p:ph type="sldNum" sz="quarter" idx="10"/>
          </p:nvPr>
        </p:nvSpPr>
        <p:spPr/>
        <p:txBody>
          <a:bodyPr/>
          <a:lstStyle/>
          <a:p>
            <a:fld id="{A76607A9-829E-45C7-96A5-642783D5019C}" type="slidenum">
              <a:rPr lang="en-US" smtClean="0"/>
              <a:t>2</a:t>
            </a:fld>
            <a:endParaRPr lang="en-US"/>
          </a:p>
        </p:txBody>
      </p:sp>
    </p:spTree>
    <p:extLst>
      <p:ext uri="{BB962C8B-B14F-4D97-AF65-F5344CB8AC3E}">
        <p14:creationId xmlns:p14="http://schemas.microsoft.com/office/powerpoint/2010/main" val="286991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07A9-829E-45C7-96A5-642783D5019C}" type="slidenum">
              <a:rPr lang="en-US" smtClean="0"/>
              <a:t>9</a:t>
            </a:fld>
            <a:endParaRPr lang="en-US"/>
          </a:p>
        </p:txBody>
      </p:sp>
    </p:spTree>
    <p:extLst>
      <p:ext uri="{BB962C8B-B14F-4D97-AF65-F5344CB8AC3E}">
        <p14:creationId xmlns:p14="http://schemas.microsoft.com/office/powerpoint/2010/main" val="76587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07A9-829E-45C7-96A5-642783D5019C}" type="slidenum">
              <a:rPr lang="en-US" smtClean="0"/>
              <a:t>12</a:t>
            </a:fld>
            <a:endParaRPr lang="en-US"/>
          </a:p>
        </p:txBody>
      </p:sp>
    </p:spTree>
    <p:extLst>
      <p:ext uri="{BB962C8B-B14F-4D97-AF65-F5344CB8AC3E}">
        <p14:creationId xmlns:p14="http://schemas.microsoft.com/office/powerpoint/2010/main" val="76587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07A9-829E-45C7-96A5-642783D5019C}" type="slidenum">
              <a:rPr lang="en-US" smtClean="0"/>
              <a:t>13</a:t>
            </a:fld>
            <a:endParaRPr lang="en-US"/>
          </a:p>
        </p:txBody>
      </p:sp>
    </p:spTree>
    <p:extLst>
      <p:ext uri="{BB962C8B-B14F-4D97-AF65-F5344CB8AC3E}">
        <p14:creationId xmlns:p14="http://schemas.microsoft.com/office/powerpoint/2010/main" val="76587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61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6869" y="69756"/>
            <a:ext cx="11988098"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2927" y="3200400"/>
            <a:ext cx="8513287"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F376CC4-5B0B-49CC-A93B-9755ED1FE8FA}" type="datetimeFigureOut">
              <a:rPr lang="en-US" smtClean="0"/>
              <a:t>3/18/2022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1D76E61-1A07-4B5D-9347-F95DC2E70CC7}" type="slidenum">
              <a:rPr lang="en-US" smtClean="0"/>
              <a:t>‹#›</a:t>
            </a:fld>
            <a:endParaRPr lang="en-US"/>
          </a:p>
        </p:txBody>
      </p:sp>
      <p:sp>
        <p:nvSpPr>
          <p:cNvPr id="7" name="Rectangle 6"/>
          <p:cNvSpPr/>
          <p:nvPr/>
        </p:nvSpPr>
        <p:spPr>
          <a:xfrm>
            <a:off x="100255" y="1447801"/>
            <a:ext cx="11998958" cy="1527349"/>
          </a:xfrm>
          <a:prstGeom prst="rect">
            <a:avLst/>
          </a:prstGeom>
          <a:solidFill>
            <a:schemeClr val="accent6">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701" y="2976649"/>
            <a:ext cx="1199895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8092" y="1505931"/>
            <a:ext cx="10945654"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E19AB0-1360-44B8-89E4-B2D4F8CC463F}"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3DFDB-C9B8-4E27-A896-534EF4F401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3" y="274642"/>
            <a:ext cx="2675604"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6184" y="274641"/>
            <a:ext cx="7398451"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E19AB0-1360-44B8-89E4-B2D4F8CC463F}"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3DFDB-C9B8-4E27-A896-534EF4F401D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3" name="Group 42"/>
          <p:cNvGrpSpPr/>
          <p:nvPr userDrawn="1"/>
        </p:nvGrpSpPr>
        <p:grpSpPr>
          <a:xfrm>
            <a:off x="562485" y="-5938"/>
            <a:ext cx="13210347"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FE19AB0-1360-44B8-89E4-B2D4F8CC463F}"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3DFDB-C9B8-4E27-A896-534EF4F401DE}" type="slidenum">
              <a:rPr lang="en-US" smtClean="0"/>
              <a:t>‹#›</a:t>
            </a:fld>
            <a:endParaRPr lang="en-US"/>
          </a:p>
        </p:txBody>
      </p:sp>
      <p:sp>
        <p:nvSpPr>
          <p:cNvPr id="8" name="Content Placeholder 7"/>
          <p:cNvSpPr>
            <a:spLocks noGrp="1"/>
          </p:cNvSpPr>
          <p:nvPr>
            <p:ph sz="quarter" idx="1"/>
          </p:nvPr>
        </p:nvSpPr>
        <p:spPr>
          <a:xfrm>
            <a:off x="1216184" y="1447800"/>
            <a:ext cx="10337562"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61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6869" y="69756"/>
            <a:ext cx="11988098"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0702" y="952501"/>
            <a:ext cx="10337562"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0702" y="2547938"/>
            <a:ext cx="10337562"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E19AB0-1360-44B8-89E4-B2D4F8CC463F}" type="datetimeFigureOut">
              <a:rPr lang="en-US" smtClean="0"/>
              <a:t>3/18/2022</a:t>
            </a:fld>
            <a:endParaRPr lang="en-US"/>
          </a:p>
        </p:txBody>
      </p:sp>
      <p:sp>
        <p:nvSpPr>
          <p:cNvPr id="5" name="Footer Placeholder 4"/>
          <p:cNvSpPr>
            <a:spLocks noGrp="1"/>
          </p:cNvSpPr>
          <p:nvPr>
            <p:ph type="ftr" sz="quarter" idx="11"/>
          </p:nvPr>
        </p:nvSpPr>
        <p:spPr>
          <a:xfrm>
            <a:off x="1064161" y="6172200"/>
            <a:ext cx="5320804" cy="457200"/>
          </a:xfrm>
        </p:spPr>
        <p:txBody>
          <a:bodyPr/>
          <a:lstStyle/>
          <a:p>
            <a:endParaRPr lang="en-US"/>
          </a:p>
        </p:txBody>
      </p:sp>
      <p:sp>
        <p:nvSpPr>
          <p:cNvPr id="8" name="Rectangle 7"/>
          <p:cNvSpPr/>
          <p:nvPr/>
        </p:nvSpPr>
        <p:spPr>
          <a:xfrm>
            <a:off x="91967" y="2341476"/>
            <a:ext cx="1198864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0850" y="2468880"/>
            <a:ext cx="1198975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4589" y="6208776"/>
            <a:ext cx="608092" cy="457200"/>
          </a:xfrm>
        </p:spPr>
        <p:txBody>
          <a:bodyPr/>
          <a:lstStyle/>
          <a:p>
            <a:fld id="{D163DFDB-C9B8-4E27-A896-534EF4F401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FE19AB0-1360-44B8-89E4-B2D4F8CC463F}"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3DFDB-C9B8-4E27-A896-534EF4F401DE}" type="slidenum">
              <a:rPr lang="en-US" smtClean="0"/>
              <a:t>‹#›</a:t>
            </a:fld>
            <a:endParaRPr lang="en-US"/>
          </a:p>
        </p:txBody>
      </p:sp>
      <p:sp>
        <p:nvSpPr>
          <p:cNvPr id="9" name="Content Placeholder 8"/>
          <p:cNvSpPr>
            <a:spLocks noGrp="1"/>
          </p:cNvSpPr>
          <p:nvPr>
            <p:ph sz="quarter" idx="1"/>
          </p:nvPr>
        </p:nvSpPr>
        <p:spPr>
          <a:xfrm>
            <a:off x="1216184" y="1447800"/>
            <a:ext cx="498635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62325" y="1447800"/>
            <a:ext cx="498635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6184" y="273050"/>
            <a:ext cx="10337562"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6184" y="1447800"/>
            <a:ext cx="496608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587662" y="1447800"/>
            <a:ext cx="496608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FE19AB0-1360-44B8-89E4-B2D4F8CC463F}"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3DFDB-C9B8-4E27-A896-534EF4F401DE}" type="slidenum">
              <a:rPr lang="en-US" smtClean="0"/>
              <a:t>‹#›</a:t>
            </a:fld>
            <a:endParaRPr lang="en-US"/>
          </a:p>
        </p:txBody>
      </p:sp>
      <p:sp>
        <p:nvSpPr>
          <p:cNvPr id="11" name="Content Placeholder 10"/>
          <p:cNvSpPr>
            <a:spLocks noGrp="1"/>
          </p:cNvSpPr>
          <p:nvPr>
            <p:ph sz="half" idx="2"/>
          </p:nvPr>
        </p:nvSpPr>
        <p:spPr>
          <a:xfrm>
            <a:off x="1216184" y="2247900"/>
            <a:ext cx="4966084"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587662" y="2247900"/>
            <a:ext cx="4966084"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FE19AB0-1360-44B8-89E4-B2D4F8CC463F}"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3DFDB-C9B8-4E27-A896-534EF4F401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19AB0-1360-44B8-89E4-B2D4F8CC463F}"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3DFDB-C9B8-4E27-A896-534EF4F401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61838"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133" y="69755"/>
            <a:ext cx="11988098"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6184" y="273050"/>
            <a:ext cx="10337562"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6184" y="1600200"/>
            <a:ext cx="253371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FE19AB0-1360-44B8-89E4-B2D4F8CC463F}"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3DFDB-C9B8-4E27-A896-534EF4F401DE}" type="slidenum">
              <a:rPr lang="en-US" smtClean="0"/>
              <a:t>‹#›</a:t>
            </a:fld>
            <a:endParaRPr lang="en-US"/>
          </a:p>
        </p:txBody>
      </p:sp>
      <p:sp>
        <p:nvSpPr>
          <p:cNvPr id="11" name="Content Placeholder 10"/>
          <p:cNvSpPr>
            <a:spLocks noGrp="1"/>
          </p:cNvSpPr>
          <p:nvPr>
            <p:ph sz="quarter" idx="1"/>
          </p:nvPr>
        </p:nvSpPr>
        <p:spPr>
          <a:xfrm>
            <a:off x="3952597" y="1600200"/>
            <a:ext cx="7601149"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6184" y="4900550"/>
            <a:ext cx="972947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6184" y="5445825"/>
            <a:ext cx="972947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FE19AB0-1360-44B8-89E4-B2D4F8CC463F}" type="datetimeFigureOut">
              <a:rPr lang="en-US" smtClean="0"/>
              <a:t>3/18/2022</a:t>
            </a:fld>
            <a:endParaRPr lang="en-US"/>
          </a:p>
        </p:txBody>
      </p:sp>
      <p:sp>
        <p:nvSpPr>
          <p:cNvPr id="6" name="Footer Placeholder 5"/>
          <p:cNvSpPr>
            <a:spLocks noGrp="1"/>
          </p:cNvSpPr>
          <p:nvPr>
            <p:ph type="ftr" sz="quarter" idx="11"/>
          </p:nvPr>
        </p:nvSpPr>
        <p:spPr>
          <a:xfrm>
            <a:off x="1216184" y="6172200"/>
            <a:ext cx="5168781" cy="457200"/>
          </a:xfrm>
        </p:spPr>
        <p:txBody>
          <a:bodyPr/>
          <a:lstStyle/>
          <a:p>
            <a:endParaRPr lang="en-US"/>
          </a:p>
        </p:txBody>
      </p:sp>
      <p:sp>
        <p:nvSpPr>
          <p:cNvPr id="7" name="Slide Number Placeholder 6"/>
          <p:cNvSpPr>
            <a:spLocks noGrp="1"/>
          </p:cNvSpPr>
          <p:nvPr>
            <p:ph type="sldNum" sz="quarter" idx="12"/>
          </p:nvPr>
        </p:nvSpPr>
        <p:spPr>
          <a:xfrm>
            <a:off x="194589" y="6208776"/>
            <a:ext cx="608092" cy="457200"/>
          </a:xfrm>
        </p:spPr>
        <p:txBody>
          <a:bodyPr/>
          <a:lstStyle/>
          <a:p>
            <a:fld id="{D163DFDB-C9B8-4E27-A896-534EF4F401DE}" type="slidenum">
              <a:rPr lang="en-US" smtClean="0"/>
              <a:t>‹#›</a:t>
            </a:fld>
            <a:endParaRPr lang="en-US"/>
          </a:p>
        </p:txBody>
      </p:sp>
      <p:sp>
        <p:nvSpPr>
          <p:cNvPr id="13" name="Rectangle 12"/>
          <p:cNvSpPr/>
          <p:nvPr/>
        </p:nvSpPr>
        <p:spPr>
          <a:xfrm>
            <a:off x="91122" y="4773225"/>
            <a:ext cx="1197914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0853" y="66676"/>
            <a:ext cx="11972804"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12161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133" y="69755"/>
            <a:ext cx="11988098"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6184" y="274638"/>
            <a:ext cx="10337562"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6184" y="1447800"/>
            <a:ext cx="10337562"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09241" y="6191250"/>
            <a:ext cx="3293831" cy="476250"/>
          </a:xfrm>
          <a:prstGeom prst="rect">
            <a:avLst/>
          </a:prstGeom>
        </p:spPr>
        <p:txBody>
          <a:bodyPr anchor="ctr" anchorCtr="0"/>
          <a:lstStyle>
            <a:lvl1pPr algn="r" eaLnBrk="1" latinLnBrk="0" hangingPunct="1">
              <a:defRPr kumimoji="0" sz="1400">
                <a:solidFill>
                  <a:schemeClr val="tx2"/>
                </a:solidFill>
              </a:defRPr>
            </a:lvl1pPr>
          </a:lstStyle>
          <a:p>
            <a:fld id="{8F376CC4-5B0B-49CC-A93B-9755ED1FE8FA}" type="datetimeFigureOut">
              <a:rPr lang="en-US" smtClean="0"/>
              <a:t>3/18/2022</a:t>
            </a:fld>
            <a:endParaRPr lang="en-US"/>
          </a:p>
        </p:txBody>
      </p:sp>
      <p:sp>
        <p:nvSpPr>
          <p:cNvPr id="3" name="Footer Placeholder 2"/>
          <p:cNvSpPr>
            <a:spLocks noGrp="1"/>
          </p:cNvSpPr>
          <p:nvPr>
            <p:ph type="ftr" sz="quarter" idx="3"/>
          </p:nvPr>
        </p:nvSpPr>
        <p:spPr>
          <a:xfrm>
            <a:off x="1216184" y="6172200"/>
            <a:ext cx="527013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4589" y="6210300"/>
            <a:ext cx="608092"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D76E61-1A07-4B5D-9347-F95DC2E70C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6518" y="228600"/>
            <a:ext cx="2057401" cy="523220"/>
          </a:xfrm>
          <a:prstGeom prst="rect">
            <a:avLst/>
          </a:prstGeom>
          <a:noFill/>
        </p:spPr>
        <p:txBody>
          <a:bodyPr wrap="square" rtlCol="0">
            <a:spAutoFit/>
          </a:bodyPr>
          <a:lstStyle/>
          <a:p>
            <a:pPr algn="ctr"/>
            <a:r>
              <a:rPr lang="en-US" sz="2800" b="1" dirty="0">
                <a:latin typeface="Algerian" pitchFamily="82" charset="0"/>
              </a:rPr>
              <a:t>LESSON  10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519" y="813375"/>
            <a:ext cx="3857721" cy="523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319" y="815848"/>
            <a:ext cx="3657600" cy="523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3719" y="6194378"/>
            <a:ext cx="2451312" cy="369332"/>
          </a:xfrm>
          <a:prstGeom prst="rect">
            <a:avLst/>
          </a:prstGeom>
          <a:noFill/>
        </p:spPr>
        <p:txBody>
          <a:bodyPr wrap="none" rtlCol="0">
            <a:spAutoFit/>
          </a:bodyPr>
          <a:lstStyle/>
          <a:p>
            <a:r>
              <a:rPr lang="en-US" b="1" dirty="0">
                <a:solidFill>
                  <a:srgbClr val="FF0000"/>
                </a:solidFill>
                <a:latin typeface="Palatino Linotype" pitchFamily="18" charset="0"/>
              </a:rPr>
              <a:t>PROPHET  HAGGAI</a:t>
            </a:r>
          </a:p>
        </p:txBody>
      </p:sp>
      <p:sp>
        <p:nvSpPr>
          <p:cNvPr id="3" name="TextBox 2"/>
          <p:cNvSpPr txBox="1"/>
          <p:nvPr/>
        </p:nvSpPr>
        <p:spPr>
          <a:xfrm>
            <a:off x="8062119" y="6194378"/>
            <a:ext cx="2826415" cy="369332"/>
          </a:xfrm>
          <a:prstGeom prst="rect">
            <a:avLst/>
          </a:prstGeom>
          <a:noFill/>
        </p:spPr>
        <p:txBody>
          <a:bodyPr wrap="none" rtlCol="0">
            <a:spAutoFit/>
          </a:bodyPr>
          <a:lstStyle/>
          <a:p>
            <a:r>
              <a:rPr lang="en-US" b="1" dirty="0">
                <a:solidFill>
                  <a:srgbClr val="FF0000"/>
                </a:solidFill>
                <a:latin typeface="Palatino Linotype" pitchFamily="18" charset="0"/>
              </a:rPr>
              <a:t>PROPHET ZECHARIAH</a:t>
            </a:r>
          </a:p>
        </p:txBody>
      </p:sp>
    </p:spTree>
    <p:extLst>
      <p:ext uri="{BB962C8B-B14F-4D97-AF65-F5344CB8AC3E}">
        <p14:creationId xmlns:p14="http://schemas.microsoft.com/office/powerpoint/2010/main" val="175784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137321" y="23648"/>
            <a:ext cx="6146296" cy="6834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base">
              <a:spcBef>
                <a:spcPts val="0"/>
              </a:spcBef>
              <a:buNone/>
            </a:pPr>
            <a:r>
              <a:rPr lang="en-US" sz="1700" b="1" i="1" dirty="0">
                <a:solidFill>
                  <a:srgbClr val="FF0000"/>
                </a:solidFill>
                <a:latin typeface="Palatino Linotype" pitchFamily="18" charset="0"/>
              </a:rPr>
              <a:t>D.  A revival guided by the Torah.</a:t>
            </a:r>
            <a:endParaRPr lang="en-US" sz="1700" dirty="0">
              <a:solidFill>
                <a:schemeClr val="tx1"/>
              </a:solidFill>
              <a:latin typeface="Palatino Linotype" pitchFamily="18" charset="0"/>
            </a:endParaRPr>
          </a:p>
          <a:p>
            <a:pPr marL="0" indent="0" algn="just" fontAlgn="base">
              <a:spcBef>
                <a:spcPts val="0"/>
              </a:spcBef>
              <a:buNone/>
            </a:pPr>
            <a:r>
              <a:rPr lang="en-US" sz="1700" dirty="0">
                <a:solidFill>
                  <a:schemeClr val="tx1"/>
                </a:solidFill>
                <a:latin typeface="Palatino Linotype" pitchFamily="18" charset="0"/>
              </a:rPr>
              <a:t>Once the Temple was rebuilt,  it proved the much-required focus for the revival of the entire nation.   </a:t>
            </a:r>
          </a:p>
          <a:p>
            <a:pPr marL="0" indent="0" algn="just" fontAlgn="base">
              <a:spcBef>
                <a:spcPts val="0"/>
              </a:spcBef>
              <a:buNone/>
            </a:pPr>
            <a:r>
              <a:rPr lang="en-US" sz="1700" dirty="0">
                <a:solidFill>
                  <a:schemeClr val="tx1"/>
                </a:solidFill>
                <a:latin typeface="Palatino Linotype" pitchFamily="18" charset="0"/>
              </a:rPr>
              <a:t>In 458 BC,  the priests Ezra came to Jerusalem to spearhead a revival of the cult basing himself on the book of the law of Moses.   </a:t>
            </a:r>
          </a:p>
          <a:p>
            <a:pPr marL="0" indent="0" algn="just" fontAlgn="base">
              <a:spcBef>
                <a:spcPts val="0"/>
              </a:spcBef>
              <a:buNone/>
            </a:pPr>
            <a:r>
              <a:rPr lang="en-US" sz="1700" dirty="0">
                <a:solidFill>
                  <a:schemeClr val="tx1"/>
                </a:solidFill>
                <a:latin typeface="Palatino Linotype" pitchFamily="18" charset="0"/>
              </a:rPr>
              <a:t>In 445 B.C  under the leadership of Nehemiah,   the Jews rebuilt the wall of Jerusalem.   </a:t>
            </a:r>
          </a:p>
          <a:p>
            <a:pPr marL="0" indent="0" algn="just" fontAlgn="base">
              <a:spcBef>
                <a:spcPts val="0"/>
              </a:spcBef>
              <a:buNone/>
            </a:pPr>
            <a:r>
              <a:rPr lang="en-US" sz="1700" dirty="0">
                <a:solidFill>
                  <a:schemeClr val="tx1"/>
                </a:solidFill>
                <a:latin typeface="Palatino Linotype" pitchFamily="18" charset="0"/>
              </a:rPr>
              <a:t>By and large there was a desire to remain faithful of God's law and to pattern their entire lives according to it.   The temple of  Jerusalem would however reach another peak of its glory only under Herod the Great,  about four centuries later.  </a:t>
            </a:r>
          </a:p>
          <a:p>
            <a:pPr marL="0" indent="0" algn="just" fontAlgn="base">
              <a:spcBef>
                <a:spcPts val="0"/>
              </a:spcBef>
              <a:buNone/>
            </a:pPr>
            <a:endParaRPr lang="en-US" sz="1000" dirty="0">
              <a:solidFill>
                <a:schemeClr val="tx1"/>
              </a:solidFill>
              <a:latin typeface="Palatino Linotype" pitchFamily="18" charset="0"/>
            </a:endParaRPr>
          </a:p>
          <a:p>
            <a:pPr marL="0" indent="0" algn="just" fontAlgn="base">
              <a:spcBef>
                <a:spcPts val="0"/>
              </a:spcBef>
              <a:buNone/>
            </a:pPr>
            <a:r>
              <a:rPr lang="en-US" sz="1700" b="1" i="1" dirty="0">
                <a:solidFill>
                  <a:srgbClr val="FF0000"/>
                </a:solidFill>
                <a:latin typeface="Palatino Linotype" pitchFamily="18" charset="0"/>
              </a:rPr>
              <a:t>2.  The significance of these events:</a:t>
            </a:r>
          </a:p>
          <a:p>
            <a:pPr marL="0" indent="0" algn="just" fontAlgn="base">
              <a:spcBef>
                <a:spcPts val="0"/>
              </a:spcBef>
              <a:buNone/>
            </a:pPr>
            <a:r>
              <a:rPr lang="en-US" sz="1700" dirty="0">
                <a:solidFill>
                  <a:schemeClr val="tx1"/>
                </a:solidFill>
                <a:latin typeface="Palatino Linotype" pitchFamily="18" charset="0"/>
              </a:rPr>
              <a:t>Judah never again really existed as a fully independent nations,  nor did it have its own king to hold it together.  </a:t>
            </a:r>
          </a:p>
          <a:p>
            <a:pPr marL="0" indent="0" algn="just" fontAlgn="base">
              <a:spcBef>
                <a:spcPts val="0"/>
              </a:spcBef>
              <a:buNone/>
            </a:pPr>
            <a:r>
              <a:rPr lang="en-US" sz="1700" b="1" i="1" dirty="0">
                <a:solidFill>
                  <a:schemeClr val="tx1"/>
                </a:solidFill>
                <a:latin typeface="Palatino Linotype" pitchFamily="18" charset="0"/>
              </a:rPr>
              <a:t>But the rebuilding of the Temple and the work of Ezra and Nehemiah had strengthened the people's sense of identity and given them a focus to revive as a nation.   </a:t>
            </a:r>
          </a:p>
          <a:p>
            <a:pPr marL="0" indent="0" algn="just" fontAlgn="base">
              <a:spcBef>
                <a:spcPts val="0"/>
              </a:spcBef>
              <a:buNone/>
            </a:pPr>
            <a:r>
              <a:rPr lang="en-US" sz="1700" b="1" dirty="0">
                <a:solidFill>
                  <a:srgbClr val="0000FF"/>
                </a:solidFill>
                <a:latin typeface="Palatino Linotype" pitchFamily="18" charset="0"/>
              </a:rPr>
              <a:t>Sometimes their emphasis on God's law took the form of an over-emphasis on the ritual laws, </a:t>
            </a:r>
            <a:r>
              <a:rPr lang="en-US" sz="1700" b="1" dirty="0">
                <a:solidFill>
                  <a:srgbClr val="FF0000"/>
                </a:solidFill>
                <a:latin typeface="Palatino Linotype" pitchFamily="18" charset="0"/>
              </a:rPr>
              <a:t>forgetting the prophets' reminders </a:t>
            </a:r>
            <a:r>
              <a:rPr lang="en-US" sz="1700" b="1" i="1" dirty="0">
                <a:solidFill>
                  <a:srgbClr val="FF0000"/>
                </a:solidFill>
                <a:latin typeface="Palatino Linotype" pitchFamily="18" charset="0"/>
              </a:rPr>
              <a:t>that the covenant is necessarily of the heart.</a:t>
            </a:r>
            <a:r>
              <a:rPr lang="en-US" sz="1700" b="1" dirty="0">
                <a:solidFill>
                  <a:srgbClr val="0000FF"/>
                </a:solidFill>
                <a:latin typeface="Palatino Linotype" pitchFamily="18" charset="0"/>
              </a:rPr>
              <a:t>  </a:t>
            </a:r>
            <a:r>
              <a:rPr lang="en-US" sz="1700" b="1" i="1" dirty="0">
                <a:solidFill>
                  <a:srgbClr val="007A37"/>
                </a:solidFill>
                <a:latin typeface="Palatino Linotype" pitchFamily="18" charset="0"/>
              </a:rPr>
              <a:t>However, the people had a sense of a true community that God wanted them to be, and began to expect the Savior that would finally put a complete end to their problems. </a:t>
            </a:r>
          </a:p>
          <a:p>
            <a:pPr marL="0" indent="0" algn="just" fontAlgn="base">
              <a:spcBef>
                <a:spcPts val="0"/>
              </a:spcBef>
              <a:buNone/>
            </a:pPr>
            <a:r>
              <a:rPr lang="en-US" sz="1700" dirty="0">
                <a:solidFill>
                  <a:schemeClr val="tx1"/>
                </a:solidFill>
                <a:latin typeface="Palatino Linotype" pitchFamily="18" charset="0"/>
              </a:rPr>
              <a:t>That hope was possible to be filled only in Jesus.</a:t>
            </a:r>
          </a:p>
        </p:txBody>
      </p:sp>
      <p:sp>
        <p:nvSpPr>
          <p:cNvPr id="2" name="Rectangle 1"/>
          <p:cNvSpPr/>
          <p:nvPr/>
        </p:nvSpPr>
        <p:spPr>
          <a:xfrm>
            <a:off x="6496762" y="2975109"/>
            <a:ext cx="2514600" cy="3293209"/>
          </a:xfrm>
          <a:prstGeom prst="rect">
            <a:avLst/>
          </a:prstGeom>
        </p:spPr>
        <p:txBody>
          <a:bodyPr wrap="square">
            <a:spAutoFit/>
          </a:bodyPr>
          <a:lstStyle/>
          <a:p>
            <a:pPr algn="just"/>
            <a:r>
              <a:rPr lang="en-US" sz="1600" dirty="0">
                <a:latin typeface="Palatino Linotype" pitchFamily="18" charset="0"/>
              </a:rPr>
              <a:t>Ezra, Hebrew </a:t>
            </a:r>
            <a:r>
              <a:rPr lang="en-US" sz="1600" dirty="0" err="1">
                <a:latin typeface="Palatino Linotype" pitchFamily="18" charset="0"/>
              </a:rPr>
              <a:t>ʿezraʾ</a:t>
            </a:r>
            <a:r>
              <a:rPr lang="en-US" sz="1600" dirty="0">
                <a:latin typeface="Palatino Linotype" pitchFamily="18" charset="0"/>
              </a:rPr>
              <a:t>, (flourished 4th century </a:t>
            </a:r>
            <a:r>
              <a:rPr lang="en-US" sz="1600" dirty="0" err="1">
                <a:latin typeface="Palatino Linotype" pitchFamily="18" charset="0"/>
              </a:rPr>
              <a:t>bc</a:t>
            </a:r>
            <a:r>
              <a:rPr lang="en-US" sz="1600" dirty="0">
                <a:latin typeface="Palatino Linotype" pitchFamily="18" charset="0"/>
              </a:rPr>
              <a:t>, Babylon and Jerusalem), religious leader of the Jews who returned from exile in Babylon, reformer who reconstituted the Jewish community on the basis of the Torah (Law, or the regulations of the first five books of the Old Testament).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928" y="225971"/>
            <a:ext cx="4600938" cy="25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34061" y="2975109"/>
            <a:ext cx="2605270" cy="3416320"/>
          </a:xfrm>
          <a:prstGeom prst="rect">
            <a:avLst/>
          </a:prstGeom>
        </p:spPr>
        <p:txBody>
          <a:bodyPr wrap="square">
            <a:spAutoFit/>
          </a:bodyPr>
          <a:lstStyle/>
          <a:p>
            <a:pPr algn="just"/>
            <a:r>
              <a:rPr lang="en-US" sz="1600" dirty="0">
                <a:latin typeface="Palatino Linotype" pitchFamily="18" charset="0"/>
              </a:rPr>
              <a:t>Nehemiah is the central figure of the Book of Nehemiah, which describes his work in rebuilding Jerusalem during the Second Temple period. He was governor of Persian Judea under </a:t>
            </a:r>
            <a:r>
              <a:rPr lang="en-US" sz="1600" dirty="0" err="1">
                <a:latin typeface="Palatino Linotype" pitchFamily="18" charset="0"/>
              </a:rPr>
              <a:t>Artaxerxes</a:t>
            </a:r>
            <a:r>
              <a:rPr lang="en-US" sz="1600" dirty="0">
                <a:latin typeface="Palatino Linotype" pitchFamily="18" charset="0"/>
              </a:rPr>
              <a:t> I of Persia. The name is pronounced or in English. It is in Hebrew </a:t>
            </a:r>
            <a:r>
              <a:rPr lang="he-IL" sz="1600" dirty="0">
                <a:latin typeface="Palatino Linotype" pitchFamily="18" charset="0"/>
              </a:rPr>
              <a:t>נְחֶמְיָה‎, </a:t>
            </a:r>
            <a:r>
              <a:rPr lang="en-US" sz="1600" dirty="0" err="1">
                <a:latin typeface="Palatino Linotype" pitchFamily="18" charset="0"/>
              </a:rPr>
              <a:t>Nəḥemyāh</a:t>
            </a:r>
            <a:r>
              <a:rPr lang="en-US" sz="1600" dirty="0">
                <a:latin typeface="Palatino Linotype" pitchFamily="18" charset="0"/>
              </a:rPr>
              <a:t>, </a:t>
            </a:r>
            <a:r>
              <a:rPr lang="en-US" sz="2000" b="1" i="1" dirty="0">
                <a:latin typeface="Palatino Linotype" pitchFamily="18" charset="0"/>
              </a:rPr>
              <a:t>"Yah comforts"</a:t>
            </a:r>
          </a:p>
        </p:txBody>
      </p:sp>
    </p:spTree>
    <p:extLst>
      <p:ext uri="{BB962C8B-B14F-4D97-AF65-F5344CB8AC3E}">
        <p14:creationId xmlns:p14="http://schemas.microsoft.com/office/powerpoint/2010/main" val="4770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fade">
                                      <p:cBhvr>
                                        <p:cTn id="70" dur="1000"/>
                                        <p:tgtEl>
                                          <p:spTgt spid="5">
                                            <p:txEl>
                                              <p:pRg st="10" end="10"/>
                                            </p:txEl>
                                          </p:spTgt>
                                        </p:tgtEl>
                                      </p:cBhvr>
                                    </p:animEffect>
                                    <p:anim calcmode="lin" valueType="num">
                                      <p:cBhvr>
                                        <p:cTn id="7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207579"/>
            <a:ext cx="4495800" cy="529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319" y="207579"/>
            <a:ext cx="30480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937917" y="207579"/>
            <a:ext cx="3559447" cy="529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85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9" y="152400"/>
            <a:ext cx="11811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05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202697" y="0"/>
            <a:ext cx="6640222" cy="670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base">
              <a:spcBef>
                <a:spcPts val="0"/>
              </a:spcBef>
              <a:buNone/>
            </a:pPr>
            <a:endParaRPr lang="en-US" sz="2000" dirty="0">
              <a:solidFill>
                <a:schemeClr val="tx1"/>
              </a:solidFill>
              <a:latin typeface="Palatino Linotype"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7" y="228600"/>
            <a:ext cx="1174562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0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What the Early Church Believed: Peter as Pope | Catholic Answers"/>
          <p:cNvSpPr>
            <a:spLocks noChangeAspect="1" noChangeArrowheads="1"/>
          </p:cNvSpPr>
          <p:nvPr/>
        </p:nvSpPr>
        <p:spPr bwMode="auto">
          <a:xfrm>
            <a:off x="409617" y="7938"/>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St. Thomas Aquinas Seminary - USA | St. Thomas Aquinas Seminary"/>
          <p:cNvSpPr>
            <a:spLocks noChangeAspect="1" noChangeArrowheads="1"/>
          </p:cNvSpPr>
          <p:nvPr/>
        </p:nvSpPr>
        <p:spPr bwMode="auto">
          <a:xfrm>
            <a:off x="57009" y="3600450"/>
            <a:ext cx="40539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06" y="160338"/>
            <a:ext cx="11612413" cy="65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54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137320" y="76200"/>
            <a:ext cx="11887200" cy="678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base">
              <a:spcBef>
                <a:spcPts val="0"/>
              </a:spcBef>
              <a:buNone/>
            </a:pPr>
            <a:r>
              <a:rPr lang="en-US" sz="2000" b="1" dirty="0">
                <a:solidFill>
                  <a:srgbClr val="FF0000"/>
                </a:solidFill>
                <a:latin typeface="Palatino Linotype" pitchFamily="18" charset="0"/>
              </a:rPr>
              <a:t>WORD OF GOD   -     HAGGAI 1:3 to 11</a:t>
            </a:r>
          </a:p>
          <a:p>
            <a:pPr marL="0" indent="0" algn="just" fontAlgn="base">
              <a:spcBef>
                <a:spcPts val="0"/>
              </a:spcBef>
              <a:buNone/>
            </a:pPr>
            <a:endParaRPr lang="en-US" sz="1000" dirty="0">
              <a:solidFill>
                <a:schemeClr val="tx1"/>
              </a:solidFill>
              <a:latin typeface="Palatino Linotype" pitchFamily="18" charset="0"/>
            </a:endParaRPr>
          </a:p>
          <a:p>
            <a:pPr marL="0" indent="0" algn="ctr" fontAlgn="base">
              <a:spcBef>
                <a:spcPts val="0"/>
              </a:spcBef>
              <a:buNone/>
            </a:pPr>
            <a:r>
              <a:rPr lang="en-US" sz="2000" dirty="0">
                <a:solidFill>
                  <a:schemeClr val="tx1"/>
                </a:solidFill>
                <a:latin typeface="Palatino Linotype" pitchFamily="18" charset="0"/>
              </a:rPr>
              <a:t>Then the word of the Lord came by the prophet Haggai saying;  </a:t>
            </a:r>
          </a:p>
          <a:p>
            <a:pPr marL="0" indent="0" algn="ctr" fontAlgn="base">
              <a:spcBef>
                <a:spcPts val="0"/>
              </a:spcBef>
              <a:buNone/>
            </a:pPr>
            <a:r>
              <a:rPr lang="en-US" sz="2000" dirty="0">
                <a:solidFill>
                  <a:schemeClr val="tx1"/>
                </a:solidFill>
                <a:latin typeface="Palatino Linotype" pitchFamily="18" charset="0"/>
              </a:rPr>
              <a:t>Is it a time for you yourselves to live in your paneled houses, while this house lies in ruins?    </a:t>
            </a:r>
          </a:p>
          <a:p>
            <a:pPr marL="0" indent="0" algn="ctr" fontAlgn="base">
              <a:spcBef>
                <a:spcPts val="0"/>
              </a:spcBef>
              <a:buNone/>
            </a:pPr>
            <a:r>
              <a:rPr lang="en-US" sz="2000" dirty="0">
                <a:solidFill>
                  <a:schemeClr val="tx1"/>
                </a:solidFill>
                <a:latin typeface="Palatino Linotype" pitchFamily="18" charset="0"/>
              </a:rPr>
              <a:t>Now therefore thus says the LORD of hosts:  Consider how you have faired.  </a:t>
            </a:r>
          </a:p>
          <a:p>
            <a:pPr marL="0" indent="0" algn="ctr" fontAlgn="base">
              <a:spcBef>
                <a:spcPts val="0"/>
              </a:spcBef>
              <a:buNone/>
            </a:pPr>
            <a:r>
              <a:rPr lang="en-US" sz="2000" dirty="0">
                <a:solidFill>
                  <a:schemeClr val="tx1"/>
                </a:solidFill>
                <a:latin typeface="Palatino Linotype" pitchFamily="18" charset="0"/>
              </a:rPr>
              <a:t>You have sown much, and harvested little;  you eat, but you never have enough;  </a:t>
            </a:r>
          </a:p>
          <a:p>
            <a:pPr marL="0" indent="0" algn="ctr" fontAlgn="base">
              <a:spcBef>
                <a:spcPts val="0"/>
              </a:spcBef>
              <a:buNone/>
            </a:pPr>
            <a:r>
              <a:rPr lang="en-US" sz="2000" dirty="0">
                <a:solidFill>
                  <a:schemeClr val="tx1"/>
                </a:solidFill>
                <a:latin typeface="Palatino Linotype" pitchFamily="18" charset="0"/>
              </a:rPr>
              <a:t>you drink, but you never have your fill;  you clothe yourselves,  but no one is warm;  </a:t>
            </a:r>
          </a:p>
          <a:p>
            <a:pPr marL="0" indent="0" algn="ctr" fontAlgn="base">
              <a:spcBef>
                <a:spcPts val="0"/>
              </a:spcBef>
              <a:buNone/>
            </a:pPr>
            <a:r>
              <a:rPr lang="en-US" sz="2000" dirty="0">
                <a:solidFill>
                  <a:schemeClr val="tx1"/>
                </a:solidFill>
                <a:latin typeface="Palatino Linotype" pitchFamily="18" charset="0"/>
              </a:rPr>
              <a:t>and you that earn wages earn wages to put them into a bag with holes.</a:t>
            </a:r>
          </a:p>
          <a:p>
            <a:pPr marL="0" indent="0" algn="ctr" fontAlgn="base">
              <a:spcBef>
                <a:spcPts val="0"/>
              </a:spcBef>
              <a:buNone/>
            </a:pPr>
            <a:endParaRPr lang="en-US" sz="900" dirty="0">
              <a:solidFill>
                <a:schemeClr val="tx1"/>
              </a:solidFill>
              <a:latin typeface="Palatino Linotype" pitchFamily="18" charset="0"/>
            </a:endParaRPr>
          </a:p>
          <a:p>
            <a:pPr marL="0" indent="0" algn="ctr" fontAlgn="base">
              <a:spcBef>
                <a:spcPts val="0"/>
              </a:spcBef>
              <a:buNone/>
            </a:pPr>
            <a:r>
              <a:rPr lang="en-US" sz="2000" dirty="0">
                <a:solidFill>
                  <a:schemeClr val="tx1"/>
                </a:solidFill>
                <a:latin typeface="Palatino Linotype" pitchFamily="18" charset="0"/>
              </a:rPr>
              <a:t>Thus says the LORD of hosts:  Consider how you have faired.   </a:t>
            </a:r>
          </a:p>
          <a:p>
            <a:pPr marL="0" indent="0" algn="ctr" fontAlgn="base">
              <a:spcBef>
                <a:spcPts val="0"/>
              </a:spcBef>
              <a:buNone/>
            </a:pPr>
            <a:r>
              <a:rPr lang="en-US" sz="2000" dirty="0">
                <a:solidFill>
                  <a:schemeClr val="tx1"/>
                </a:solidFill>
                <a:latin typeface="Palatino Linotype" pitchFamily="18" charset="0"/>
              </a:rPr>
              <a:t>Go up to the hills and bring wood and build the house, </a:t>
            </a:r>
          </a:p>
          <a:p>
            <a:pPr marL="0" indent="0" algn="ctr" fontAlgn="base">
              <a:spcBef>
                <a:spcPts val="0"/>
              </a:spcBef>
              <a:buNone/>
            </a:pPr>
            <a:r>
              <a:rPr lang="en-US" sz="2000" dirty="0">
                <a:solidFill>
                  <a:schemeClr val="tx1"/>
                </a:solidFill>
                <a:latin typeface="Palatino Linotype" pitchFamily="18" charset="0"/>
              </a:rPr>
              <a:t>so that I may take pleasure in it and be honored,  says the LORD.  </a:t>
            </a:r>
          </a:p>
          <a:p>
            <a:pPr marL="0" indent="0" algn="ctr" fontAlgn="base">
              <a:spcBef>
                <a:spcPts val="0"/>
              </a:spcBef>
              <a:buNone/>
            </a:pPr>
            <a:r>
              <a:rPr lang="en-US" sz="2000" dirty="0">
                <a:solidFill>
                  <a:schemeClr val="tx1"/>
                </a:solidFill>
                <a:latin typeface="Palatino Linotype" pitchFamily="18" charset="0"/>
              </a:rPr>
              <a:t>You have looked for much, and lo, it came too little; </a:t>
            </a:r>
          </a:p>
          <a:p>
            <a:pPr marL="0" indent="0" algn="ctr" fontAlgn="base">
              <a:spcBef>
                <a:spcPts val="0"/>
              </a:spcBef>
              <a:buNone/>
            </a:pPr>
            <a:r>
              <a:rPr lang="en-US" sz="2000" dirty="0">
                <a:solidFill>
                  <a:schemeClr val="tx1"/>
                </a:solidFill>
                <a:latin typeface="Palatino Linotype" pitchFamily="18" charset="0"/>
              </a:rPr>
              <a:t>and when you brought it home, I blew it away.   </a:t>
            </a:r>
          </a:p>
          <a:p>
            <a:pPr marL="0" indent="0" algn="ctr" fontAlgn="base">
              <a:spcBef>
                <a:spcPts val="0"/>
              </a:spcBef>
              <a:buNone/>
            </a:pPr>
            <a:r>
              <a:rPr lang="en-US" sz="2000" dirty="0">
                <a:solidFill>
                  <a:schemeClr val="tx1"/>
                </a:solidFill>
                <a:latin typeface="Palatino Linotype" pitchFamily="18" charset="0"/>
              </a:rPr>
              <a:t>Why?  Says the LORD of hosts.  </a:t>
            </a:r>
          </a:p>
          <a:p>
            <a:pPr marL="0" indent="0" algn="ctr" fontAlgn="base">
              <a:spcBef>
                <a:spcPts val="0"/>
              </a:spcBef>
              <a:buNone/>
            </a:pPr>
            <a:r>
              <a:rPr lang="en-US" sz="2000" dirty="0">
                <a:solidFill>
                  <a:schemeClr val="tx1"/>
                </a:solidFill>
                <a:latin typeface="Palatino Linotype" pitchFamily="18" charset="0"/>
              </a:rPr>
              <a:t>Because my house lies in ruins, while all of you hurry off to your own houses.  </a:t>
            </a:r>
          </a:p>
          <a:p>
            <a:pPr marL="0" indent="0" algn="ctr" fontAlgn="base">
              <a:spcBef>
                <a:spcPts val="0"/>
              </a:spcBef>
              <a:buNone/>
            </a:pPr>
            <a:r>
              <a:rPr lang="en-US" sz="2000" dirty="0">
                <a:solidFill>
                  <a:schemeClr val="tx1"/>
                </a:solidFill>
                <a:latin typeface="Palatino Linotype" pitchFamily="18" charset="0"/>
              </a:rPr>
              <a:t>Therefore, the heavens above you have withheld the dew, </a:t>
            </a:r>
          </a:p>
          <a:p>
            <a:pPr marL="0" indent="0" algn="ctr" fontAlgn="base">
              <a:spcBef>
                <a:spcPts val="0"/>
              </a:spcBef>
              <a:buNone/>
            </a:pPr>
            <a:r>
              <a:rPr lang="en-US" sz="2000" dirty="0">
                <a:solidFill>
                  <a:schemeClr val="tx1"/>
                </a:solidFill>
                <a:latin typeface="Palatino Linotype" pitchFamily="18" charset="0"/>
              </a:rPr>
              <a:t>and the earth has withheld its produce.  </a:t>
            </a:r>
          </a:p>
          <a:p>
            <a:pPr marL="0" indent="0" algn="ctr" fontAlgn="base">
              <a:spcBef>
                <a:spcPts val="0"/>
              </a:spcBef>
              <a:buNone/>
            </a:pPr>
            <a:r>
              <a:rPr lang="en-US" sz="2000" dirty="0">
                <a:solidFill>
                  <a:schemeClr val="tx1"/>
                </a:solidFill>
                <a:latin typeface="Palatino Linotype" pitchFamily="18" charset="0"/>
              </a:rPr>
              <a:t>And I have called for a drought on the land and the hills, </a:t>
            </a:r>
          </a:p>
          <a:p>
            <a:pPr marL="0" indent="0" algn="ctr" fontAlgn="base">
              <a:spcBef>
                <a:spcPts val="0"/>
              </a:spcBef>
              <a:buNone/>
            </a:pPr>
            <a:r>
              <a:rPr lang="en-US" sz="2000" dirty="0">
                <a:solidFill>
                  <a:schemeClr val="tx1"/>
                </a:solidFill>
                <a:latin typeface="Palatino Linotype" pitchFamily="18" charset="0"/>
              </a:rPr>
              <a:t>on the grain,  the new wine,  the oil,  on what the soil produces, </a:t>
            </a:r>
          </a:p>
          <a:p>
            <a:pPr marL="0" indent="0" algn="ctr" fontAlgn="base">
              <a:spcBef>
                <a:spcPts val="0"/>
              </a:spcBef>
              <a:buNone/>
            </a:pPr>
            <a:r>
              <a:rPr lang="en-US" sz="2000" dirty="0">
                <a:solidFill>
                  <a:schemeClr val="tx1"/>
                </a:solidFill>
                <a:latin typeface="Palatino Linotype" pitchFamily="18" charset="0"/>
              </a:rPr>
              <a:t>on human beings and animals;  and on all their labors.</a:t>
            </a:r>
          </a:p>
          <a:p>
            <a:pPr marL="0" indent="0" algn="ctr" fontAlgn="base">
              <a:spcBef>
                <a:spcPts val="0"/>
              </a:spcBef>
              <a:buNone/>
            </a:pPr>
            <a:endParaRPr lang="en-US" sz="1000" dirty="0">
              <a:solidFill>
                <a:schemeClr val="tx1"/>
              </a:solidFill>
              <a:latin typeface="Palatino Linotype" pitchFamily="18" charset="0"/>
            </a:endParaRPr>
          </a:p>
          <a:p>
            <a:pPr marL="0" indent="0" algn="ctr" fontAlgn="base">
              <a:spcBef>
                <a:spcPts val="0"/>
              </a:spcBef>
              <a:buNone/>
            </a:pPr>
            <a:r>
              <a:rPr lang="en-US" sz="2000" b="1" i="1" dirty="0">
                <a:solidFill>
                  <a:srgbClr val="0000FF"/>
                </a:solidFill>
                <a:latin typeface="Palatino Linotype" pitchFamily="18" charset="0"/>
              </a:rPr>
              <a:t>The word of the Lord.   Thanks be to God.</a:t>
            </a: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a:p>
            <a:pPr marL="0" indent="0" algn="just" fontAlgn="base">
              <a:spcBef>
                <a:spcPts val="0"/>
              </a:spcBef>
              <a:buNone/>
            </a:pPr>
            <a:endParaRPr lang="en-US" sz="2000" dirty="0">
              <a:solidFill>
                <a:schemeClr val="tx1"/>
              </a:solidFill>
              <a:latin typeface="Palatino Linotype" pitchFamily="18" charset="0"/>
            </a:endParaRPr>
          </a:p>
        </p:txBody>
      </p:sp>
    </p:spTree>
    <p:extLst>
      <p:ext uri="{BB962C8B-B14F-4D97-AF65-F5344CB8AC3E}">
        <p14:creationId xmlns:p14="http://schemas.microsoft.com/office/powerpoint/2010/main" val="68639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135768" y="0"/>
            <a:ext cx="11888751" cy="68925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base">
              <a:spcBef>
                <a:spcPts val="0"/>
              </a:spcBef>
              <a:buNone/>
            </a:pPr>
            <a:endParaRPr lang="en-US" sz="2000" b="1" dirty="0">
              <a:solidFill>
                <a:schemeClr val="tx1"/>
              </a:solidFill>
              <a:latin typeface="Palatino Linotype" pitchFamily="18" charset="0"/>
            </a:endParaRPr>
          </a:p>
          <a:p>
            <a:pPr marL="0" indent="0" algn="ctr" fontAlgn="base">
              <a:spcBef>
                <a:spcPts val="0"/>
              </a:spcBef>
              <a:buNone/>
            </a:pPr>
            <a:r>
              <a:rPr lang="en-US" sz="2000" dirty="0">
                <a:solidFill>
                  <a:srgbClr val="FF0000"/>
                </a:solidFill>
              </a:rPr>
              <a:t>Responsorial Psalm (Psalm126 or Psalm 125 in lectionary)</a:t>
            </a:r>
          </a:p>
          <a:p>
            <a:pPr marL="0" indent="0" algn="ctr" fontAlgn="base">
              <a:spcBef>
                <a:spcPts val="0"/>
              </a:spcBef>
              <a:buNone/>
            </a:pPr>
            <a:endParaRPr lang="en-US" sz="2000" b="1" i="1" dirty="0">
              <a:solidFill>
                <a:schemeClr val="tx1"/>
              </a:solidFill>
              <a:latin typeface="Palatino Linotype" pitchFamily="18" charset="0"/>
            </a:endParaRPr>
          </a:p>
          <a:p>
            <a:pPr marL="0" indent="0" algn="ctr" fontAlgn="base">
              <a:spcBef>
                <a:spcPts val="0"/>
              </a:spcBef>
              <a:buNone/>
            </a:pPr>
            <a:endParaRPr lang="en-US" sz="2000" b="1" i="1" dirty="0">
              <a:solidFill>
                <a:schemeClr val="tx1"/>
              </a:solidFill>
              <a:latin typeface="Palatino Linotype" pitchFamily="18" charset="0"/>
            </a:endParaRPr>
          </a:p>
          <a:p>
            <a:pPr marL="0" indent="0" algn="ctr" fontAlgn="base">
              <a:spcBef>
                <a:spcPts val="0"/>
              </a:spcBef>
              <a:buNone/>
            </a:pPr>
            <a:endParaRPr lang="en-US" sz="2000" b="1" i="1" dirty="0">
              <a:solidFill>
                <a:schemeClr val="tx1"/>
              </a:solidFill>
              <a:latin typeface="Palatino Linotype" pitchFamily="18" charset="0"/>
            </a:endParaRPr>
          </a:p>
          <a:p>
            <a:pPr marL="0" indent="0" algn="ctr" fontAlgn="base">
              <a:spcBef>
                <a:spcPts val="0"/>
              </a:spcBef>
              <a:buNone/>
            </a:pPr>
            <a:endParaRPr lang="en-US" sz="2000" b="1" i="1" dirty="0">
              <a:solidFill>
                <a:schemeClr val="tx1"/>
              </a:solidFill>
              <a:latin typeface="Palatino Linotype" pitchFamily="18" charset="0"/>
            </a:endParaRPr>
          </a:p>
          <a:p>
            <a:pPr marL="0" indent="0" algn="ctr" fontAlgn="base">
              <a:spcBef>
                <a:spcPts val="0"/>
              </a:spcBef>
              <a:buNone/>
            </a:pPr>
            <a:r>
              <a:rPr lang="en-US" sz="2000" b="1" i="1" dirty="0">
                <a:solidFill>
                  <a:schemeClr val="tx1"/>
                </a:solidFill>
                <a:latin typeface="Palatino Linotype" pitchFamily="18" charset="0"/>
              </a:rPr>
              <a:t>https://www.youtube.com/watch?v=21yISx2L7sU</a:t>
            </a:r>
          </a:p>
        </p:txBody>
      </p:sp>
    </p:spTree>
    <p:extLst>
      <p:ext uri="{BB962C8B-B14F-4D97-AF65-F5344CB8AC3E}">
        <p14:creationId xmlns:p14="http://schemas.microsoft.com/office/powerpoint/2010/main" val="17981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animEffect transition="in" filter="fade">
                                      <p:cBhvr>
                                        <p:cTn id="14" dur="1000"/>
                                        <p:tgtEl>
                                          <p:spTgt spid="5">
                                            <p:txEl>
                                              <p:pRg st="6" end="6"/>
                                            </p:txEl>
                                          </p:spTgt>
                                        </p:tgtEl>
                                      </p:cBhvr>
                                    </p:animEffect>
                                    <p:anim calcmode="lin" valueType="num">
                                      <p:cBhvr>
                                        <p:cTn id="1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6373" y="3244334"/>
            <a:ext cx="4467505" cy="369332"/>
          </a:xfrm>
          <a:prstGeom prst="rect">
            <a:avLst/>
          </a:prstGeom>
        </p:spPr>
        <p:txBody>
          <a:bodyPr wrap="none">
            <a:spAutoFit/>
          </a:bodyPr>
          <a:lstStyle/>
          <a:p>
            <a:r>
              <a:rPr lang="en-US" dirty="0"/>
              <a:t>https://www.youtube.com/watch?v=Lf7j_t9k_v4</a:t>
            </a:r>
          </a:p>
        </p:txBody>
      </p:sp>
      <p:sp>
        <p:nvSpPr>
          <p:cNvPr id="5" name="TextBox 4"/>
          <p:cNvSpPr txBox="1"/>
          <p:nvPr/>
        </p:nvSpPr>
        <p:spPr>
          <a:xfrm>
            <a:off x="823119" y="457200"/>
            <a:ext cx="1005403" cy="369332"/>
          </a:xfrm>
          <a:prstGeom prst="rect">
            <a:avLst/>
          </a:prstGeom>
          <a:noFill/>
        </p:spPr>
        <p:txBody>
          <a:bodyPr wrap="none" rtlCol="0">
            <a:spAutoFit/>
          </a:bodyPr>
          <a:lstStyle/>
          <a:p>
            <a:r>
              <a:rPr lang="en-US" dirty="0"/>
              <a:t>2 minutes</a:t>
            </a:r>
          </a:p>
        </p:txBody>
      </p:sp>
    </p:spTree>
    <p:extLst>
      <p:ext uri="{BB962C8B-B14F-4D97-AF65-F5344CB8AC3E}">
        <p14:creationId xmlns:p14="http://schemas.microsoft.com/office/powerpoint/2010/main" val="332780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5459" y="3244334"/>
            <a:ext cx="4589333" cy="369332"/>
          </a:xfrm>
          <a:prstGeom prst="rect">
            <a:avLst/>
          </a:prstGeom>
        </p:spPr>
        <p:txBody>
          <a:bodyPr wrap="none">
            <a:spAutoFit/>
          </a:bodyPr>
          <a:lstStyle/>
          <a:p>
            <a:r>
              <a:rPr lang="en-US" dirty="0"/>
              <a:t>https://www.youtube.com/watch?v=0wO3Sxlidp0</a:t>
            </a:r>
          </a:p>
        </p:txBody>
      </p:sp>
    </p:spTree>
    <p:extLst>
      <p:ext uri="{BB962C8B-B14F-4D97-AF65-F5344CB8AC3E}">
        <p14:creationId xmlns:p14="http://schemas.microsoft.com/office/powerpoint/2010/main" val="62907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242951-633A-4F66-9E22-2F93CA8F3931}"/>
              </a:ext>
            </a:extLst>
          </p:cNvPr>
          <p:cNvSpPr txBox="1">
            <a:spLocks/>
          </p:cNvSpPr>
          <p:nvPr/>
        </p:nvSpPr>
        <p:spPr>
          <a:xfrm>
            <a:off x="1013487" y="381001"/>
            <a:ext cx="1033756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b">
            <a:normAutofit lnSpcReduction="10000"/>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gn="ctr"/>
            <a:r>
              <a:rPr lang="en-US" sz="3700" b="1" dirty="0">
                <a:solidFill>
                  <a:schemeClr val="accent6">
                    <a:lumMod val="50000"/>
                  </a:schemeClr>
                </a:solidFill>
                <a:latin typeface="Georgia" pitchFamily="18" charset="0"/>
              </a:rPr>
              <a:t>   </a:t>
            </a:r>
            <a:r>
              <a:rPr lang="en-US" sz="3700" b="1" dirty="0">
                <a:solidFill>
                  <a:srgbClr val="C00000"/>
                </a:solidFill>
                <a:latin typeface="Georgia" pitchFamily="18" charset="0"/>
              </a:rPr>
              <a:t>CLOSING PRAYER</a:t>
            </a:r>
          </a:p>
        </p:txBody>
      </p:sp>
      <p:pic>
        <p:nvPicPr>
          <p:cNvPr id="5" name="Picture 10" descr="Praying Hands Drawing Prayer Clip Art Image, PNG, 730x997px, Praying Hands,  Art, Black, Black And Whit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6319" y="951783"/>
            <a:ext cx="4642922" cy="487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81119" y="2883513"/>
            <a:ext cx="1905000" cy="461665"/>
          </a:xfrm>
          <a:prstGeom prst="rect">
            <a:avLst/>
          </a:prstGeom>
        </p:spPr>
        <p:txBody>
          <a:bodyPr wrap="square">
            <a:spAutoFit/>
          </a:bodyPr>
          <a:lstStyle/>
          <a:p>
            <a:r>
              <a:rPr lang="en-US" sz="2400" b="1" dirty="0">
                <a:latin typeface="Georgia" pitchFamily="18" charset="0"/>
              </a:rPr>
              <a:t> </a:t>
            </a:r>
            <a:endParaRPr lang="en-US" sz="3600" dirty="0"/>
          </a:p>
        </p:txBody>
      </p:sp>
    </p:spTree>
    <p:extLst>
      <p:ext uri="{BB962C8B-B14F-4D97-AF65-F5344CB8AC3E}">
        <p14:creationId xmlns:p14="http://schemas.microsoft.com/office/powerpoint/2010/main" val="166647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20724447">
            <a:off x="275790" y="377338"/>
            <a:ext cx="2148698" cy="769441"/>
          </a:xfrm>
          <a:prstGeom prst="rect">
            <a:avLst/>
          </a:prstGeom>
          <a:solidFill>
            <a:schemeClr val="accent4">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4400" b="1" spc="300" dirty="0">
                <a:ln w="18000">
                  <a:solidFill>
                    <a:srgbClr val="FF0066"/>
                  </a:solidFill>
                  <a:prstDash val="solid"/>
                  <a:miter lim="800000"/>
                </a:ln>
                <a:solidFill>
                  <a:schemeClr val="tx1"/>
                </a:solidFill>
                <a:effectLst>
                  <a:outerShdw blurRad="25500" dist="23000" dir="7020000" algn="tl">
                    <a:srgbClr val="000000">
                      <a:alpha val="50000"/>
                    </a:srgbClr>
                  </a:outerShdw>
                </a:effectLst>
                <a:latin typeface="Palatino Linotype" pitchFamily="18" charset="0"/>
                <a:ea typeface="Batang" pitchFamily="18" charset="-127"/>
                <a:cs typeface="Calibri" pitchFamily="34" charset="0"/>
              </a:rPr>
              <a:t>AIM</a:t>
            </a:r>
          </a:p>
        </p:txBody>
      </p:sp>
      <p:sp>
        <p:nvSpPr>
          <p:cNvPr id="4" name="TextBox 3"/>
          <p:cNvSpPr txBox="1"/>
          <p:nvPr/>
        </p:nvSpPr>
        <p:spPr>
          <a:xfrm>
            <a:off x="518319" y="1470735"/>
            <a:ext cx="11201400" cy="5201424"/>
          </a:xfrm>
          <a:prstGeom prst="rect">
            <a:avLst/>
          </a:prstGeom>
          <a:noFill/>
        </p:spPr>
        <p:txBody>
          <a:bodyPr wrap="square" rtlCol="0">
            <a:spAutoFit/>
          </a:bodyPr>
          <a:lstStyle/>
          <a:p>
            <a:endParaRPr lang="en-US" sz="2000" b="1" dirty="0">
              <a:latin typeface="Palatino Linotype" pitchFamily="18" charset="0"/>
            </a:endParaRPr>
          </a:p>
          <a:p>
            <a:r>
              <a:rPr lang="en-US" sz="2400" b="1" dirty="0">
                <a:latin typeface="Palatino Linotype" pitchFamily="18" charset="0"/>
              </a:rPr>
              <a:t>1) Gods'   "</a:t>
            </a:r>
            <a:r>
              <a:rPr lang="en-US" sz="2400" b="1" i="1" dirty="0">
                <a:latin typeface="Palatino Linotype" pitchFamily="18" charset="0"/>
              </a:rPr>
              <a:t>instrument of salvation</a:t>
            </a:r>
            <a:r>
              <a:rPr lang="en-US" sz="2400" b="1" dirty="0">
                <a:latin typeface="Palatino Linotype" pitchFamily="18" charset="0"/>
              </a:rPr>
              <a:t>"  for the exiled Jews was King Cyrus of </a:t>
            </a:r>
          </a:p>
          <a:p>
            <a:r>
              <a:rPr lang="en-US" sz="2400" b="1" dirty="0">
                <a:latin typeface="Palatino Linotype" pitchFamily="18" charset="0"/>
              </a:rPr>
              <a:t>     Persia who defeated the Babylonians in 539 BC.</a:t>
            </a:r>
          </a:p>
          <a:p>
            <a:endParaRPr lang="en-US" sz="2400" b="1" dirty="0">
              <a:latin typeface="Palatino Linotype" pitchFamily="18" charset="0"/>
            </a:endParaRPr>
          </a:p>
          <a:p>
            <a:r>
              <a:rPr lang="en-US" sz="2400" b="1" dirty="0">
                <a:latin typeface="Palatino Linotype" pitchFamily="18" charset="0"/>
              </a:rPr>
              <a:t>2) Return from exile.  God's people coming back together.</a:t>
            </a:r>
          </a:p>
          <a:p>
            <a:endParaRPr lang="en-US" sz="2400" b="1" dirty="0">
              <a:latin typeface="Palatino Linotype" pitchFamily="18" charset="0"/>
            </a:endParaRPr>
          </a:p>
          <a:p>
            <a:r>
              <a:rPr lang="en-US" sz="2400" b="1" dirty="0">
                <a:latin typeface="Palatino Linotype" pitchFamily="18" charset="0"/>
              </a:rPr>
              <a:t>3) Rebuilding of the Temple.</a:t>
            </a:r>
          </a:p>
          <a:p>
            <a:endParaRPr lang="en-US" sz="2400" b="1" dirty="0">
              <a:latin typeface="Palatino Linotype" pitchFamily="18" charset="0"/>
            </a:endParaRPr>
          </a:p>
          <a:p>
            <a:r>
              <a:rPr lang="en-US" sz="2400" b="1" dirty="0">
                <a:latin typeface="Palatino Linotype" pitchFamily="18" charset="0"/>
              </a:rPr>
              <a:t>4) Correcting the people's priorities.</a:t>
            </a:r>
          </a:p>
          <a:p>
            <a:endParaRPr lang="en-US" sz="2400" b="1" dirty="0">
              <a:latin typeface="Palatino Linotype" pitchFamily="18" charset="0"/>
            </a:endParaRPr>
          </a:p>
          <a:p>
            <a:r>
              <a:rPr lang="en-US" sz="2400" b="1" dirty="0">
                <a:latin typeface="Palatino Linotype" pitchFamily="18" charset="0"/>
              </a:rPr>
              <a:t>5) Revival guided by the Torah.</a:t>
            </a:r>
          </a:p>
          <a:p>
            <a:endParaRPr lang="en-US" sz="2400" b="1" dirty="0">
              <a:latin typeface="Palatino Linotype" pitchFamily="18" charset="0"/>
            </a:endParaRPr>
          </a:p>
          <a:p>
            <a:r>
              <a:rPr lang="en-US" sz="2400" b="1" dirty="0">
                <a:latin typeface="Palatino Linotype" pitchFamily="18" charset="0"/>
              </a:rPr>
              <a:t>6) Prophets Haggai and Zechariah guided the people to give God the first place </a:t>
            </a:r>
          </a:p>
          <a:p>
            <a:r>
              <a:rPr lang="en-US" sz="2400" b="1" dirty="0">
                <a:latin typeface="Palatino Linotype" pitchFamily="18" charset="0"/>
              </a:rPr>
              <a:t>     in their lives.</a:t>
            </a:r>
          </a:p>
        </p:txBody>
      </p:sp>
    </p:spTree>
    <p:extLst>
      <p:ext uri="{BB962C8B-B14F-4D97-AF65-F5344CB8AC3E}">
        <p14:creationId xmlns:p14="http://schemas.microsoft.com/office/powerpoint/2010/main" val="263555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ank You - God Bless You - St. Patrick's Gift Shop and Bookstor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444" y="1295400"/>
            <a:ext cx="4397384" cy="449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71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304046" y="629454"/>
            <a:ext cx="11655095" cy="62285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base">
              <a:spcBef>
                <a:spcPts val="0"/>
              </a:spcBef>
              <a:buNone/>
            </a:pPr>
            <a:endParaRPr lang="en-US" b="1" dirty="0">
              <a:solidFill>
                <a:srgbClr val="0000FF"/>
              </a:solidFill>
              <a:latin typeface="Palatino Linotype" pitchFamily="18" charset="0"/>
            </a:endParaRPr>
          </a:p>
          <a:p>
            <a:pPr marL="0" indent="0" fontAlgn="base">
              <a:spcBef>
                <a:spcPts val="0"/>
              </a:spcBef>
              <a:buNone/>
            </a:pPr>
            <a:endParaRPr lang="en-US" b="1" dirty="0">
              <a:solidFill>
                <a:srgbClr val="0000FF"/>
              </a:solidFill>
              <a:latin typeface="Palatino Linotype" pitchFamily="18" charset="0"/>
            </a:endParaRPr>
          </a:p>
          <a:p>
            <a:pPr marL="0" indent="0" fontAlgn="base">
              <a:spcBef>
                <a:spcPts val="0"/>
              </a:spcBef>
              <a:buNone/>
            </a:pPr>
            <a:endParaRPr lang="en-US" sz="2000" b="1" dirty="0">
              <a:solidFill>
                <a:schemeClr val="tx1"/>
              </a:solidFill>
              <a:latin typeface="Palatino Linotype" pitchFamily="18" charset="0"/>
            </a:endParaRPr>
          </a:p>
        </p:txBody>
      </p:sp>
      <p:sp>
        <p:nvSpPr>
          <p:cNvPr id="2" name="TextBox 1"/>
          <p:cNvSpPr txBox="1"/>
          <p:nvPr/>
        </p:nvSpPr>
        <p:spPr>
          <a:xfrm>
            <a:off x="313298" y="106234"/>
            <a:ext cx="4243621" cy="523220"/>
          </a:xfrm>
          <a:prstGeom prst="rect">
            <a:avLst/>
          </a:prstGeom>
          <a:noFill/>
        </p:spPr>
        <p:txBody>
          <a:bodyPr wrap="square" rtlCol="0">
            <a:spAutoFit/>
          </a:bodyPr>
          <a:lstStyle/>
          <a:p>
            <a:r>
              <a:rPr lang="en-US" sz="2800" b="1" dirty="0">
                <a:solidFill>
                  <a:srgbClr val="FF0000"/>
                </a:solidFill>
                <a:latin typeface="Palatino Linotype" pitchFamily="18" charset="0"/>
              </a:rPr>
              <a:t>SPIRITUAL</a:t>
            </a:r>
            <a:r>
              <a:rPr lang="en-US" sz="2800" b="1" dirty="0">
                <a:latin typeface="Palatino Linotype" pitchFamily="18" charset="0"/>
              </a:rPr>
              <a:t> </a:t>
            </a:r>
            <a:r>
              <a:rPr lang="en-US" sz="2800" b="1" dirty="0">
                <a:solidFill>
                  <a:srgbClr val="FF0000"/>
                </a:solidFill>
                <a:latin typeface="Palatino Linotype" pitchFamily="18" charset="0"/>
              </a:rPr>
              <a:t>READINGS</a:t>
            </a:r>
            <a:endParaRPr lang="en-US" sz="2400" b="1" dirty="0">
              <a:solidFill>
                <a:srgbClr val="FF0000"/>
              </a:solidFill>
              <a:latin typeface="Palatino Linotype" pitchFamily="18" charset="0"/>
            </a:endParaRPr>
          </a:p>
        </p:txBody>
      </p:sp>
      <p:sp>
        <p:nvSpPr>
          <p:cNvPr id="3" name="TextBox 2"/>
          <p:cNvSpPr txBox="1"/>
          <p:nvPr/>
        </p:nvSpPr>
        <p:spPr>
          <a:xfrm>
            <a:off x="290335" y="564831"/>
            <a:ext cx="8649164" cy="6247864"/>
          </a:xfrm>
          <a:prstGeom prst="rect">
            <a:avLst/>
          </a:prstGeom>
          <a:noFill/>
        </p:spPr>
        <p:txBody>
          <a:bodyPr wrap="square" rtlCol="0">
            <a:spAutoFit/>
          </a:bodyPr>
          <a:lstStyle/>
          <a:p>
            <a:pPr algn="just"/>
            <a:r>
              <a:rPr lang="en-US" sz="2000" b="1" dirty="0">
                <a:latin typeface="Palatino Linotype" pitchFamily="18" charset="0"/>
              </a:rPr>
              <a:t>Haggai - Chapters 1 &amp; 2</a:t>
            </a:r>
          </a:p>
          <a:p>
            <a:pPr algn="just"/>
            <a:r>
              <a:rPr lang="en-US" sz="2000" b="1" dirty="0">
                <a:latin typeface="Palatino Linotype" pitchFamily="18" charset="0"/>
              </a:rPr>
              <a:t>Zechariah - Chapters 1 to  6 - Eight Visions of Zechariah</a:t>
            </a:r>
          </a:p>
          <a:p>
            <a:pPr algn="just"/>
            <a:r>
              <a:rPr lang="en-US" sz="2000" b="1" dirty="0">
                <a:latin typeface="Palatino Linotype" pitchFamily="18" charset="0"/>
              </a:rPr>
              <a:t>	       - Chapter 11: 4-17 - The Prophet speaks of a payment </a:t>
            </a:r>
          </a:p>
          <a:p>
            <a:pPr algn="just"/>
            <a:r>
              <a:rPr lang="en-US" sz="2000" b="1" dirty="0">
                <a:latin typeface="Palatino Linotype" pitchFamily="18" charset="0"/>
              </a:rPr>
              <a:t>	          involving 30 pieces of silver and of a good shepherd </a:t>
            </a:r>
          </a:p>
          <a:p>
            <a:pPr algn="just"/>
            <a:r>
              <a:rPr lang="en-US" sz="2000" b="1" dirty="0">
                <a:latin typeface="Palatino Linotype" pitchFamily="18" charset="0"/>
              </a:rPr>
              <a:t>	          whose service is brought to an end. </a:t>
            </a:r>
          </a:p>
          <a:p>
            <a:pPr algn="just"/>
            <a:r>
              <a:rPr lang="en-US" sz="2000" b="1" i="1" dirty="0">
                <a:latin typeface="Palatino Linotype" pitchFamily="18" charset="0"/>
              </a:rPr>
              <a:t>- But lets hear v:12-13 -   </a:t>
            </a:r>
          </a:p>
          <a:p>
            <a:pPr algn="just"/>
            <a:r>
              <a:rPr lang="en-US" sz="2000" b="1" dirty="0">
                <a:latin typeface="Palatino Linotype" pitchFamily="18" charset="0"/>
              </a:rPr>
              <a:t>V12  I then said to them, "if it seems right to you, </a:t>
            </a:r>
          </a:p>
          <a:p>
            <a:pPr algn="just"/>
            <a:r>
              <a:rPr lang="en-US" sz="2000" b="1" dirty="0">
                <a:latin typeface="Palatino Linotype" pitchFamily="18" charset="0"/>
              </a:rPr>
              <a:t>give me my wages; but if not keep them".  So they weighed</a:t>
            </a:r>
          </a:p>
          <a:p>
            <a:pPr algn="just"/>
            <a:r>
              <a:rPr lang="en-US" sz="2000" b="1" dirty="0">
                <a:latin typeface="Palatino Linotype" pitchFamily="18" charset="0"/>
              </a:rPr>
              <a:t>out as my wages thirty shekels of silver. </a:t>
            </a:r>
          </a:p>
          <a:p>
            <a:pPr algn="just"/>
            <a:r>
              <a:rPr lang="en-US" sz="2000" b="1" dirty="0">
                <a:latin typeface="Palatino Linotype" pitchFamily="18" charset="0"/>
              </a:rPr>
              <a:t>V13 Then the Lord said  "Throw it into the treasury." </a:t>
            </a:r>
          </a:p>
          <a:p>
            <a:pPr algn="just"/>
            <a:r>
              <a:rPr lang="en-US" sz="2000" b="1" dirty="0">
                <a:latin typeface="Palatino Linotype" pitchFamily="18" charset="0"/>
              </a:rPr>
              <a:t>- this lordly price at which </a:t>
            </a:r>
            <a:r>
              <a:rPr lang="en-US" sz="2000" b="1" i="1" dirty="0">
                <a:solidFill>
                  <a:srgbClr val="FF0000"/>
                </a:solidFill>
                <a:latin typeface="Palatino Linotype" pitchFamily="18" charset="0"/>
              </a:rPr>
              <a:t>I WAS VALUED BY THEM</a:t>
            </a:r>
            <a:r>
              <a:rPr lang="en-US" sz="2000" b="1" dirty="0">
                <a:latin typeface="Palatino Linotype" pitchFamily="18" charset="0"/>
              </a:rPr>
              <a:t>.  </a:t>
            </a:r>
          </a:p>
          <a:p>
            <a:pPr algn="just"/>
            <a:r>
              <a:rPr lang="en-US" sz="2000" b="1" dirty="0">
                <a:latin typeface="Palatino Linotype" pitchFamily="18" charset="0"/>
              </a:rPr>
              <a:t>So, I took the </a:t>
            </a:r>
            <a:r>
              <a:rPr lang="en-US" sz="2000" b="1" i="1" dirty="0">
                <a:solidFill>
                  <a:srgbClr val="FF0000"/>
                </a:solidFill>
                <a:latin typeface="Palatino Linotype" pitchFamily="18" charset="0"/>
              </a:rPr>
              <a:t>THIRTY SHEKELS OF SILVER</a:t>
            </a:r>
            <a:r>
              <a:rPr lang="en-US" sz="2000" b="1" dirty="0">
                <a:latin typeface="Palatino Linotype" pitchFamily="18" charset="0"/>
              </a:rPr>
              <a:t> and </a:t>
            </a:r>
            <a:r>
              <a:rPr lang="en-US" sz="2000" b="1" i="1" dirty="0">
                <a:solidFill>
                  <a:srgbClr val="007A37"/>
                </a:solidFill>
                <a:latin typeface="Palatino Linotype" pitchFamily="18" charset="0"/>
              </a:rPr>
              <a:t>THREW THEM INTO THE TREASUREY IN THE HOUSE OF THE LORD.</a:t>
            </a:r>
            <a:r>
              <a:rPr lang="en-US" sz="2000" b="1" dirty="0">
                <a:latin typeface="Palatino Linotype" pitchFamily="18" charset="0"/>
              </a:rPr>
              <a:t> (Relates to Mathew 26:15  &amp; 27:5-7 )</a:t>
            </a:r>
          </a:p>
          <a:p>
            <a:pPr algn="just"/>
            <a:endParaRPr lang="en-US" sz="2000" b="1" dirty="0">
              <a:latin typeface="Palatino Linotype" pitchFamily="18" charset="0"/>
            </a:endParaRPr>
          </a:p>
          <a:p>
            <a:pPr algn="just"/>
            <a:r>
              <a:rPr lang="en-US" sz="2000" b="1" dirty="0">
                <a:latin typeface="Palatino Linotype" pitchFamily="18" charset="0"/>
              </a:rPr>
              <a:t>Chapter 12: 10 - "And I will pour out a spirit of compassion and supplication on the house of David and the inhabitants of Jerusalem, so that, when </a:t>
            </a:r>
            <a:r>
              <a:rPr lang="en-US" sz="2000" b="1" i="1" dirty="0">
                <a:solidFill>
                  <a:srgbClr val="FF0000"/>
                </a:solidFill>
                <a:latin typeface="Palatino Linotype" pitchFamily="18" charset="0"/>
              </a:rPr>
              <a:t>THEY</a:t>
            </a:r>
            <a:r>
              <a:rPr lang="en-US" sz="2000" b="1" dirty="0">
                <a:solidFill>
                  <a:srgbClr val="FF0000"/>
                </a:solidFill>
                <a:latin typeface="Palatino Linotype" pitchFamily="18" charset="0"/>
              </a:rPr>
              <a:t> </a:t>
            </a:r>
            <a:r>
              <a:rPr lang="en-US" sz="2000" b="1" i="1" dirty="0">
                <a:solidFill>
                  <a:srgbClr val="FF0000"/>
                </a:solidFill>
                <a:latin typeface="Palatino Linotype" pitchFamily="18" charset="0"/>
              </a:rPr>
              <a:t>LOOK ON THE ONE WHOM THEY HAVE PIERCED;</a:t>
            </a:r>
            <a:r>
              <a:rPr lang="en-US" sz="2000" b="1" dirty="0">
                <a:latin typeface="Palatino Linotype" pitchFamily="18" charset="0"/>
              </a:rPr>
              <a:t>  </a:t>
            </a:r>
            <a:r>
              <a:rPr lang="en-US" sz="2000" b="1" i="1" dirty="0">
                <a:solidFill>
                  <a:srgbClr val="007A37"/>
                </a:solidFill>
                <a:latin typeface="Palatino Linotype" pitchFamily="18" charset="0"/>
              </a:rPr>
              <a:t>THEY WILL MOURN FOR HIM, AS ONE MOURNS FOR AN ONLY CHILD, </a:t>
            </a:r>
            <a:r>
              <a:rPr lang="en-US" sz="2000" b="1" dirty="0">
                <a:latin typeface="Palatino Linotype" pitchFamily="18" charset="0"/>
              </a:rPr>
              <a:t> and weep bitterly over him, as one weeps over a first born.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314" y="129781"/>
            <a:ext cx="2957512" cy="20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498" y="2424113"/>
            <a:ext cx="3005931"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Jeremiah and His Message ~ Sunday School Lesson ~ 8-10-14 – Michelle Lesley"/>
          <p:cNvSpPr>
            <a:spLocks noChangeAspect="1" noChangeArrowheads="1"/>
          </p:cNvSpPr>
          <p:nvPr/>
        </p:nvSpPr>
        <p:spPr bwMode="auto">
          <a:xfrm>
            <a:off x="206920" y="-144463"/>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0" y="144628"/>
            <a:ext cx="12018253" cy="6632585"/>
          </a:xfrm>
          <a:prstGeom prst="rect">
            <a:avLst/>
          </a:prstGeom>
          <a:noFill/>
        </p:spPr>
        <p:txBody>
          <a:bodyPr wrap="square" rtlCol="0">
            <a:spAutoFit/>
          </a:bodyPr>
          <a:lstStyle/>
          <a:p>
            <a:pPr algn="ctr"/>
            <a:r>
              <a:rPr lang="en-US" b="1" u="sng" dirty="0">
                <a:solidFill>
                  <a:srgbClr val="FF0000"/>
                </a:solidFill>
                <a:latin typeface="Palatino Linotype" pitchFamily="18" charset="0"/>
              </a:rPr>
              <a:t>Human Experience :</a:t>
            </a:r>
            <a:endParaRPr lang="en-US" sz="900" dirty="0">
              <a:latin typeface="Palatino Linotype" pitchFamily="18" charset="0"/>
            </a:endParaRPr>
          </a:p>
          <a:p>
            <a:r>
              <a:rPr lang="en-US" dirty="0">
                <a:latin typeface="Palatino Linotype" pitchFamily="18" charset="0"/>
              </a:rPr>
              <a:t>Any one is willing to give Testimony on giving priority to Catechism Classes,  and God and God's work,  over other engagements??  even while in Class X  and even while studying for the SSC examination??</a:t>
            </a:r>
          </a:p>
          <a:p>
            <a:endParaRPr lang="en-US" dirty="0">
              <a:latin typeface="Palatino Linotype" pitchFamily="18" charset="0"/>
            </a:endParaRPr>
          </a:p>
          <a:p>
            <a:endParaRPr lang="en-US" sz="1000" dirty="0">
              <a:latin typeface="Palatino Linotype" pitchFamily="18" charset="0"/>
            </a:endParaRPr>
          </a:p>
          <a:p>
            <a:r>
              <a:rPr lang="en-US" dirty="0">
                <a:latin typeface="Palatino Linotype" pitchFamily="18" charset="0"/>
              </a:rPr>
              <a:t>A Professor of Philosophy stood before his class with some items in front of him.</a:t>
            </a:r>
          </a:p>
          <a:p>
            <a:r>
              <a:rPr lang="en-US" dirty="0">
                <a:latin typeface="Palatino Linotype" pitchFamily="18" charset="0"/>
              </a:rPr>
              <a:t> </a:t>
            </a:r>
          </a:p>
          <a:p>
            <a:r>
              <a:rPr lang="en-US" dirty="0">
                <a:latin typeface="Palatino Linotype" pitchFamily="18" charset="0"/>
              </a:rPr>
              <a:t>When his class began,  he picked up a large empty Jar a                and proceeded to fill it with </a:t>
            </a:r>
            <a:r>
              <a:rPr lang="en-US" b="1" i="1" dirty="0">
                <a:solidFill>
                  <a:srgbClr val="FF0000"/>
                </a:solidFill>
                <a:latin typeface="Palatino Linotype" pitchFamily="18" charset="0"/>
              </a:rPr>
              <a:t>Rocks</a:t>
            </a:r>
            <a:r>
              <a:rPr lang="en-US" dirty="0">
                <a:latin typeface="Palatino Linotype" pitchFamily="18" charset="0"/>
              </a:rPr>
              <a:t> </a:t>
            </a:r>
          </a:p>
          <a:p>
            <a:endParaRPr lang="en-US" sz="1400" dirty="0">
              <a:latin typeface="Palatino Linotype" pitchFamily="18" charset="0"/>
            </a:endParaRPr>
          </a:p>
          <a:p>
            <a:r>
              <a:rPr lang="en-US" dirty="0">
                <a:latin typeface="Palatino Linotype" pitchFamily="18" charset="0"/>
              </a:rPr>
              <a:t>about two inches in diameter.  He then asked the students if the jar was full.</a:t>
            </a:r>
          </a:p>
          <a:p>
            <a:r>
              <a:rPr lang="en-US" dirty="0">
                <a:latin typeface="Palatino Linotype" pitchFamily="18" charset="0"/>
              </a:rPr>
              <a:t>They agreed that it was full.</a:t>
            </a:r>
          </a:p>
          <a:p>
            <a:r>
              <a:rPr lang="en-US" dirty="0">
                <a:latin typeface="Palatino Linotype" pitchFamily="18" charset="0"/>
              </a:rPr>
              <a:t>So the professor then picked up a box of </a:t>
            </a:r>
            <a:r>
              <a:rPr lang="en-US" b="1" i="1" dirty="0">
                <a:solidFill>
                  <a:srgbClr val="FF6600"/>
                </a:solidFill>
                <a:latin typeface="Palatino Linotype" pitchFamily="18" charset="0"/>
              </a:rPr>
              <a:t>Pebbles</a:t>
            </a:r>
            <a:r>
              <a:rPr lang="en-US" dirty="0">
                <a:latin typeface="Palatino Linotype" pitchFamily="18" charset="0"/>
              </a:rPr>
              <a:t>            and poured them into the jar.  </a:t>
            </a:r>
          </a:p>
          <a:p>
            <a:r>
              <a:rPr lang="en-US" dirty="0">
                <a:latin typeface="Palatino Linotype" pitchFamily="18" charset="0"/>
              </a:rPr>
              <a:t>He shook the jar lightly and watched as the </a:t>
            </a:r>
            <a:r>
              <a:rPr lang="en-US" b="1" i="1" dirty="0">
                <a:solidFill>
                  <a:srgbClr val="FF6600"/>
                </a:solidFill>
                <a:latin typeface="Palatino Linotype" pitchFamily="18" charset="0"/>
              </a:rPr>
              <a:t>Pebbles</a:t>
            </a:r>
            <a:r>
              <a:rPr lang="en-US" dirty="0">
                <a:solidFill>
                  <a:srgbClr val="FF6600"/>
                </a:solidFill>
                <a:latin typeface="Palatino Linotype" pitchFamily="18" charset="0"/>
              </a:rPr>
              <a:t> </a:t>
            </a:r>
            <a:r>
              <a:rPr lang="en-US" dirty="0">
                <a:latin typeface="Palatino Linotype" pitchFamily="18" charset="0"/>
              </a:rPr>
              <a:t>rolled into the open areas between the </a:t>
            </a:r>
            <a:r>
              <a:rPr lang="en-US" b="1" i="1" dirty="0">
                <a:solidFill>
                  <a:srgbClr val="FF0000"/>
                </a:solidFill>
                <a:latin typeface="Palatino Linotype" pitchFamily="18" charset="0"/>
              </a:rPr>
              <a:t>Rocks</a:t>
            </a:r>
            <a:r>
              <a:rPr lang="en-US" dirty="0">
                <a:latin typeface="Palatino Linotype" pitchFamily="18" charset="0"/>
              </a:rPr>
              <a:t>.   </a:t>
            </a:r>
          </a:p>
          <a:p>
            <a:r>
              <a:rPr lang="en-US" dirty="0">
                <a:latin typeface="Palatino Linotype" pitchFamily="18" charset="0"/>
              </a:rPr>
              <a:t>The professor then asked the students again if the jar was full.  </a:t>
            </a:r>
          </a:p>
          <a:p>
            <a:r>
              <a:rPr lang="en-US" dirty="0">
                <a:latin typeface="Palatino Linotype" pitchFamily="18" charset="0"/>
              </a:rPr>
              <a:t>They chuckled and agreed that it was indeed  full this time.</a:t>
            </a:r>
          </a:p>
          <a:p>
            <a:r>
              <a:rPr lang="en-US" dirty="0">
                <a:latin typeface="Palatino Linotype" pitchFamily="18" charset="0"/>
              </a:rPr>
              <a:t>The professor then picked </a:t>
            </a:r>
            <a:r>
              <a:rPr lang="en-US" b="1" i="1" dirty="0">
                <a:solidFill>
                  <a:schemeClr val="accent1">
                    <a:lumMod val="50000"/>
                  </a:schemeClr>
                </a:solidFill>
                <a:latin typeface="Palatino Linotype" pitchFamily="18" charset="0"/>
              </a:rPr>
              <a:t>Sand</a:t>
            </a:r>
            <a:r>
              <a:rPr lang="en-US" b="1" i="1" dirty="0">
                <a:solidFill>
                  <a:srgbClr val="FF6600"/>
                </a:solidFill>
                <a:latin typeface="Palatino Linotype" pitchFamily="18" charset="0"/>
              </a:rPr>
              <a:t> </a:t>
            </a:r>
            <a:r>
              <a:rPr lang="en-US" dirty="0">
                <a:latin typeface="Palatino Linotype" pitchFamily="18" charset="0"/>
              </a:rPr>
              <a:t>              &amp; poured into the jar. The </a:t>
            </a:r>
            <a:r>
              <a:rPr lang="en-US" b="1" i="1" dirty="0">
                <a:solidFill>
                  <a:schemeClr val="accent1">
                    <a:lumMod val="50000"/>
                  </a:schemeClr>
                </a:solidFill>
                <a:latin typeface="Palatino Linotype" pitchFamily="18" charset="0"/>
              </a:rPr>
              <a:t>Sand</a:t>
            </a:r>
            <a:r>
              <a:rPr lang="en-US" dirty="0">
                <a:latin typeface="Palatino Linotype" pitchFamily="18" charset="0"/>
              </a:rPr>
              <a:t> filled remaining open areas of the jar.       </a:t>
            </a:r>
          </a:p>
          <a:p>
            <a:endParaRPr lang="en-US" sz="1400" dirty="0">
              <a:latin typeface="Palatino Linotype" pitchFamily="18" charset="0"/>
            </a:endParaRPr>
          </a:p>
          <a:p>
            <a:r>
              <a:rPr lang="en-US" dirty="0">
                <a:latin typeface="Palatino Linotype" pitchFamily="18" charset="0"/>
              </a:rPr>
              <a:t>'Now',  said the professor,  "I want you to recognize that this jar signifies your life.   </a:t>
            </a:r>
          </a:p>
          <a:p>
            <a:endParaRPr lang="en-US" sz="900" dirty="0">
              <a:latin typeface="Palatino Linotype" pitchFamily="18" charset="0"/>
            </a:endParaRPr>
          </a:p>
          <a:p>
            <a:r>
              <a:rPr lang="en-US" dirty="0">
                <a:latin typeface="Palatino Linotype" pitchFamily="18" charset="0"/>
              </a:rPr>
              <a:t>The </a:t>
            </a:r>
            <a:r>
              <a:rPr lang="en-US" b="1" i="1" dirty="0">
                <a:solidFill>
                  <a:srgbClr val="FF0000"/>
                </a:solidFill>
                <a:latin typeface="Palatino Linotype" pitchFamily="18" charset="0"/>
              </a:rPr>
              <a:t>Rocks</a:t>
            </a:r>
            <a:r>
              <a:rPr lang="en-US" dirty="0">
                <a:solidFill>
                  <a:srgbClr val="FF0000"/>
                </a:solidFill>
                <a:latin typeface="Palatino Linotype" pitchFamily="18" charset="0"/>
              </a:rPr>
              <a:t> </a:t>
            </a:r>
            <a:r>
              <a:rPr lang="en-US" dirty="0">
                <a:latin typeface="Palatino Linotype" pitchFamily="18" charset="0"/>
              </a:rPr>
              <a:t>are the truly important things,  such as </a:t>
            </a:r>
            <a:r>
              <a:rPr lang="en-US" b="1" i="1" dirty="0">
                <a:solidFill>
                  <a:srgbClr val="FF0000"/>
                </a:solidFill>
                <a:latin typeface="Palatino Linotype" pitchFamily="18" charset="0"/>
              </a:rPr>
              <a:t>God, Prayer, Our Faith &amp; Spiritual Being</a:t>
            </a:r>
            <a:r>
              <a:rPr lang="en-US" dirty="0">
                <a:latin typeface="Palatino Linotype" pitchFamily="18" charset="0"/>
              </a:rPr>
              <a:t>.  </a:t>
            </a:r>
          </a:p>
          <a:p>
            <a:endParaRPr lang="en-US" sz="900" dirty="0">
              <a:latin typeface="Palatino Linotype" pitchFamily="18" charset="0"/>
            </a:endParaRPr>
          </a:p>
          <a:p>
            <a:r>
              <a:rPr lang="en-US" dirty="0">
                <a:latin typeface="Palatino Linotype" pitchFamily="18" charset="0"/>
              </a:rPr>
              <a:t>If all else was lost and only the </a:t>
            </a:r>
            <a:r>
              <a:rPr lang="en-US" b="1" i="1" dirty="0">
                <a:solidFill>
                  <a:srgbClr val="FF0000"/>
                </a:solidFill>
                <a:latin typeface="Palatino Linotype" pitchFamily="18" charset="0"/>
              </a:rPr>
              <a:t>Rock</a:t>
            </a:r>
            <a:r>
              <a:rPr lang="en-US" dirty="0">
                <a:solidFill>
                  <a:srgbClr val="FF0000"/>
                </a:solidFill>
                <a:latin typeface="Palatino Linotype" pitchFamily="18" charset="0"/>
              </a:rPr>
              <a:t> </a:t>
            </a:r>
            <a:r>
              <a:rPr lang="en-US" dirty="0">
                <a:latin typeface="Palatino Linotype" pitchFamily="18" charset="0"/>
              </a:rPr>
              <a:t>remained,  </a:t>
            </a:r>
            <a:r>
              <a:rPr lang="en-US" b="1" dirty="0">
                <a:solidFill>
                  <a:srgbClr val="FF0000"/>
                </a:solidFill>
                <a:latin typeface="Palatino Linotype" pitchFamily="18" charset="0"/>
              </a:rPr>
              <a:t>your life would still be meaningful</a:t>
            </a:r>
            <a:r>
              <a:rPr lang="en-US" dirty="0">
                <a:latin typeface="Palatino Linotype" pitchFamily="18" charset="0"/>
              </a:rPr>
              <a:t>.  </a:t>
            </a:r>
          </a:p>
          <a:p>
            <a:endParaRPr lang="en-US" sz="900" dirty="0">
              <a:latin typeface="Palatino Linotype" pitchFamily="18" charset="0"/>
            </a:endParaRPr>
          </a:p>
          <a:p>
            <a:r>
              <a:rPr lang="en-US" dirty="0">
                <a:latin typeface="Palatino Linotype" pitchFamily="18" charset="0"/>
              </a:rPr>
              <a:t>The </a:t>
            </a:r>
            <a:r>
              <a:rPr lang="en-US" b="1" i="1" dirty="0">
                <a:solidFill>
                  <a:srgbClr val="FF6600"/>
                </a:solidFill>
                <a:latin typeface="Palatino Linotype" pitchFamily="18" charset="0"/>
              </a:rPr>
              <a:t>Pebbles</a:t>
            </a:r>
            <a:r>
              <a:rPr lang="en-US" dirty="0">
                <a:solidFill>
                  <a:srgbClr val="FF6600"/>
                </a:solidFill>
                <a:latin typeface="Palatino Linotype" pitchFamily="18" charset="0"/>
              </a:rPr>
              <a:t> </a:t>
            </a:r>
            <a:r>
              <a:rPr lang="en-US" dirty="0">
                <a:latin typeface="Palatino Linotype" pitchFamily="18" charset="0"/>
              </a:rPr>
              <a:t>are the other things that matter in your life,  </a:t>
            </a:r>
            <a:r>
              <a:rPr lang="en-US" b="1" i="1" dirty="0">
                <a:latin typeface="Palatino Linotype" pitchFamily="18" charset="0"/>
              </a:rPr>
              <a:t>such as </a:t>
            </a:r>
            <a:r>
              <a:rPr lang="en-US" b="1" i="1" dirty="0">
                <a:solidFill>
                  <a:srgbClr val="FF6600"/>
                </a:solidFill>
                <a:latin typeface="Palatino Linotype" pitchFamily="18" charset="0"/>
              </a:rPr>
              <a:t>Family, Relations, Work or School.</a:t>
            </a:r>
            <a:r>
              <a:rPr lang="en-US" dirty="0">
                <a:latin typeface="Palatino Linotype" pitchFamily="18" charset="0"/>
              </a:rPr>
              <a:t>  </a:t>
            </a:r>
          </a:p>
          <a:p>
            <a:endParaRPr lang="en-US" dirty="0">
              <a:latin typeface="Palatino Linotype" pitchFamily="18" charset="0"/>
            </a:endParaRPr>
          </a:p>
          <a:p>
            <a:r>
              <a:rPr lang="en-US" dirty="0">
                <a:latin typeface="Palatino Linotype" pitchFamily="18" charset="0"/>
              </a:rPr>
              <a:t>The </a:t>
            </a:r>
            <a:r>
              <a:rPr lang="en-US" b="1" i="1" dirty="0">
                <a:solidFill>
                  <a:schemeClr val="accent1">
                    <a:lumMod val="50000"/>
                  </a:schemeClr>
                </a:solidFill>
                <a:latin typeface="Palatino Linotype" pitchFamily="18" charset="0"/>
              </a:rPr>
              <a:t>Sand</a:t>
            </a:r>
            <a:r>
              <a:rPr lang="en-US" dirty="0">
                <a:solidFill>
                  <a:schemeClr val="accent1">
                    <a:lumMod val="50000"/>
                  </a:schemeClr>
                </a:solidFill>
                <a:latin typeface="Palatino Linotype" pitchFamily="18" charset="0"/>
              </a:rPr>
              <a:t> </a:t>
            </a:r>
            <a:r>
              <a:rPr lang="en-US" dirty="0">
                <a:latin typeface="Palatino Linotype" pitchFamily="18" charset="0"/>
              </a:rPr>
              <a:t>signifies the remaining </a:t>
            </a:r>
            <a:r>
              <a:rPr lang="en-US" b="1" i="1" dirty="0">
                <a:latin typeface="Palatino Linotype" pitchFamily="18" charset="0"/>
              </a:rPr>
              <a:t>'</a:t>
            </a:r>
            <a:r>
              <a:rPr lang="en-US" b="1" i="1" dirty="0">
                <a:solidFill>
                  <a:schemeClr val="accent1">
                    <a:lumMod val="50000"/>
                  </a:schemeClr>
                </a:solidFill>
                <a:latin typeface="Palatino Linotype" pitchFamily="18" charset="0"/>
              </a:rPr>
              <a:t>small stuff' and material possessions.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875" y="1747084"/>
            <a:ext cx="542885" cy="5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83392" y="1714888"/>
            <a:ext cx="765969" cy="38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404" y="2963709"/>
            <a:ext cx="467697" cy="31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119" y="4148433"/>
            <a:ext cx="532407" cy="22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8788" y="2815265"/>
            <a:ext cx="380055" cy="78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3119" y="996851"/>
            <a:ext cx="914400" cy="6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0001" y="3763431"/>
            <a:ext cx="492167" cy="77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9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Jeremiah and His Message ~ Sunday School Lesson ~ 8-10-14 – Michelle Lesley"/>
          <p:cNvSpPr>
            <a:spLocks noChangeAspect="1" noChangeArrowheads="1"/>
          </p:cNvSpPr>
          <p:nvPr/>
        </p:nvSpPr>
        <p:spPr bwMode="auto">
          <a:xfrm>
            <a:off x="206920" y="-144463"/>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378770" y="160338"/>
            <a:ext cx="11386302" cy="6432530"/>
          </a:xfrm>
          <a:prstGeom prst="rect">
            <a:avLst/>
          </a:prstGeom>
          <a:noFill/>
        </p:spPr>
        <p:txBody>
          <a:bodyPr wrap="square" rtlCol="0">
            <a:spAutoFit/>
          </a:bodyPr>
          <a:lstStyle/>
          <a:p>
            <a:r>
              <a:rPr lang="en-US" sz="2000" b="1" i="1" u="sng" dirty="0">
                <a:solidFill>
                  <a:srgbClr val="007A37"/>
                </a:solidFill>
                <a:latin typeface="Palatino Linotype" pitchFamily="18" charset="0"/>
              </a:rPr>
              <a:t>LESSON :</a:t>
            </a:r>
          </a:p>
          <a:p>
            <a:r>
              <a:rPr lang="en-US" sz="2000" dirty="0">
                <a:latin typeface="Palatino Linotype" pitchFamily="18" charset="0"/>
              </a:rPr>
              <a:t>Now observe if you put </a:t>
            </a:r>
            <a:r>
              <a:rPr lang="en-US" sz="2000" b="1" i="1" dirty="0">
                <a:solidFill>
                  <a:schemeClr val="accent1">
                    <a:lumMod val="50000"/>
                  </a:schemeClr>
                </a:solidFill>
                <a:latin typeface="Palatino Linotype" pitchFamily="18" charset="0"/>
              </a:rPr>
              <a:t>Sand</a:t>
            </a:r>
            <a:r>
              <a:rPr lang="en-US" sz="2000" dirty="0">
                <a:solidFill>
                  <a:schemeClr val="accent1">
                    <a:lumMod val="50000"/>
                  </a:schemeClr>
                </a:solidFill>
                <a:latin typeface="Palatino Linotype" pitchFamily="18" charset="0"/>
              </a:rPr>
              <a:t> </a:t>
            </a:r>
            <a:r>
              <a:rPr lang="en-US" sz="2000" dirty="0">
                <a:latin typeface="Palatino Linotype" pitchFamily="18" charset="0"/>
              </a:rPr>
              <a:t>into the jar first, there is no room for the </a:t>
            </a:r>
            <a:r>
              <a:rPr lang="en-US" sz="2000" i="1" dirty="0">
                <a:solidFill>
                  <a:srgbClr val="FF0000"/>
                </a:solidFill>
                <a:latin typeface="Palatino Linotype" pitchFamily="18" charset="0"/>
              </a:rPr>
              <a:t>Rocks</a:t>
            </a:r>
            <a:r>
              <a:rPr lang="en-US" sz="2000" dirty="0">
                <a:latin typeface="Palatino Linotype" pitchFamily="18" charset="0"/>
              </a:rPr>
              <a:t> or the </a:t>
            </a:r>
            <a:r>
              <a:rPr lang="en-US" sz="2000" b="1" i="1" dirty="0">
                <a:solidFill>
                  <a:srgbClr val="FF6600"/>
                </a:solidFill>
                <a:latin typeface="Palatino Linotype" pitchFamily="18" charset="0"/>
              </a:rPr>
              <a:t>Pebbles</a:t>
            </a:r>
            <a:r>
              <a:rPr lang="en-US" sz="2000" dirty="0">
                <a:latin typeface="Palatino Linotype" pitchFamily="18" charset="0"/>
              </a:rPr>
              <a:t>.  </a:t>
            </a:r>
          </a:p>
          <a:p>
            <a:endParaRPr lang="en-US" sz="2000" dirty="0">
              <a:latin typeface="Palatino Linotype" pitchFamily="18" charset="0"/>
            </a:endParaRPr>
          </a:p>
          <a:p>
            <a:r>
              <a:rPr lang="en-US" sz="2000" dirty="0">
                <a:latin typeface="Palatino Linotype" pitchFamily="18" charset="0"/>
              </a:rPr>
              <a:t>The same can be applied to your lives.  </a:t>
            </a:r>
          </a:p>
          <a:p>
            <a:r>
              <a:rPr lang="en-US" sz="2000" dirty="0">
                <a:latin typeface="Palatino Linotype" pitchFamily="18" charset="0"/>
              </a:rPr>
              <a:t>If you spend all your time and energy on the </a:t>
            </a:r>
            <a:r>
              <a:rPr lang="en-US" sz="2000" b="1" i="1" dirty="0">
                <a:solidFill>
                  <a:schemeClr val="accent1">
                    <a:lumMod val="50000"/>
                  </a:schemeClr>
                </a:solidFill>
                <a:latin typeface="Palatino Linotype" pitchFamily="18" charset="0"/>
              </a:rPr>
              <a:t>small stuff</a:t>
            </a:r>
            <a:r>
              <a:rPr lang="en-US" sz="2000" dirty="0">
                <a:latin typeface="Palatino Linotype" pitchFamily="18" charset="0"/>
              </a:rPr>
              <a:t>,  you will never have room for the things that are truly important in life such as</a:t>
            </a:r>
            <a:r>
              <a:rPr lang="en-US" sz="2000" b="1" i="1" dirty="0">
                <a:solidFill>
                  <a:srgbClr val="FF0000"/>
                </a:solidFill>
                <a:latin typeface="Palatino Linotype" pitchFamily="18" charset="0"/>
              </a:rPr>
              <a:t> God, Prayer, Church, etc.</a:t>
            </a:r>
            <a:r>
              <a:rPr lang="en-US" sz="2000" dirty="0">
                <a:latin typeface="Palatino Linotype" pitchFamily="18" charset="0"/>
              </a:rPr>
              <a:t> </a:t>
            </a:r>
          </a:p>
          <a:p>
            <a:endParaRPr lang="en-US" sz="2000" b="1" i="1" u="sng" dirty="0">
              <a:solidFill>
                <a:srgbClr val="007A37"/>
              </a:solidFill>
              <a:latin typeface="Palatino Linotype" pitchFamily="18" charset="0"/>
            </a:endParaRPr>
          </a:p>
          <a:p>
            <a:r>
              <a:rPr lang="en-US" sz="2000" b="1" i="1" u="sng" dirty="0">
                <a:solidFill>
                  <a:srgbClr val="007A37"/>
                </a:solidFill>
                <a:latin typeface="Palatino Linotype" pitchFamily="18" charset="0"/>
              </a:rPr>
              <a:t>Things to ponder :</a:t>
            </a:r>
          </a:p>
          <a:p>
            <a:endParaRPr lang="en-US" dirty="0">
              <a:latin typeface="Palatino Linotype" pitchFamily="18" charset="0"/>
            </a:endParaRPr>
          </a:p>
          <a:p>
            <a:pPr marL="285750" indent="-285750">
              <a:buFont typeface="Arial" pitchFamily="34" charset="0"/>
              <a:buChar char="•"/>
            </a:pPr>
            <a:r>
              <a:rPr lang="en-US" b="1" i="1" dirty="0">
                <a:solidFill>
                  <a:srgbClr val="FF0000"/>
                </a:solidFill>
                <a:latin typeface="Palatino Linotype" pitchFamily="18" charset="0"/>
              </a:rPr>
              <a:t>Attending weekly Mass or Adoration on First Saturday of every month</a:t>
            </a:r>
          </a:p>
          <a:p>
            <a:r>
              <a:rPr lang="en-US" dirty="0">
                <a:latin typeface="Palatino Linotype" pitchFamily="18" charset="0"/>
              </a:rPr>
              <a:t>	-over avoid attending due to laziness or other distractions ?</a:t>
            </a:r>
          </a:p>
          <a:p>
            <a:endParaRPr lang="en-US" dirty="0">
              <a:latin typeface="Palatino Linotype" pitchFamily="18" charset="0"/>
            </a:endParaRPr>
          </a:p>
          <a:p>
            <a:pPr marL="285750" indent="-285750">
              <a:buFont typeface="Arial" pitchFamily="34" charset="0"/>
              <a:buChar char="•"/>
            </a:pPr>
            <a:r>
              <a:rPr lang="en-US" b="1" i="1" dirty="0">
                <a:solidFill>
                  <a:srgbClr val="0000FF"/>
                </a:solidFill>
                <a:latin typeface="Palatino Linotype" pitchFamily="18" charset="0"/>
              </a:rPr>
              <a:t>Not have time for Prayers, Bible Reading, Mass, Rosary, </a:t>
            </a:r>
          </a:p>
          <a:p>
            <a:r>
              <a:rPr lang="en-US" b="1" i="1" dirty="0">
                <a:solidFill>
                  <a:srgbClr val="0000FF"/>
                </a:solidFill>
                <a:latin typeface="Palatino Linotype" pitchFamily="18" charset="0"/>
              </a:rPr>
              <a:t>     </a:t>
            </a:r>
            <a:r>
              <a:rPr lang="en-US" dirty="0">
                <a:latin typeface="Palatino Linotype" pitchFamily="18" charset="0"/>
              </a:rPr>
              <a:t>           -over time spent daily on entertainments like playing games/Internet/Phone/TV </a:t>
            </a:r>
          </a:p>
          <a:p>
            <a:r>
              <a:rPr lang="en-US" dirty="0">
                <a:latin typeface="Palatino Linotype" pitchFamily="18" charset="0"/>
              </a:rPr>
              <a:t>	</a:t>
            </a:r>
          </a:p>
          <a:p>
            <a:pPr marL="285750" indent="-285750">
              <a:buFont typeface="Arial" pitchFamily="34" charset="0"/>
              <a:buChar char="•"/>
            </a:pPr>
            <a:r>
              <a:rPr lang="en-US" b="1" i="1" dirty="0">
                <a:solidFill>
                  <a:srgbClr val="7030A0"/>
                </a:solidFill>
                <a:latin typeface="Palatino Linotype" pitchFamily="18" charset="0"/>
              </a:rPr>
              <a:t>As followers of Jesus, we are called to use our gifts to serve other.  </a:t>
            </a:r>
          </a:p>
          <a:p>
            <a:pPr marL="285750" indent="-285750">
              <a:buFont typeface="Arial" pitchFamily="34" charset="0"/>
              <a:buChar char="•"/>
            </a:pPr>
            <a:r>
              <a:rPr lang="en-US" b="1" dirty="0">
                <a:solidFill>
                  <a:srgbClr val="FF0000"/>
                </a:solidFill>
                <a:latin typeface="Palatino Linotype" pitchFamily="18" charset="0"/>
              </a:rPr>
              <a:t>In this world, we are His hands and feet, His eyes and ears,  His mind and heart</a:t>
            </a:r>
          </a:p>
          <a:p>
            <a:r>
              <a:rPr lang="en-US" b="1" dirty="0">
                <a:solidFill>
                  <a:srgbClr val="FF0000"/>
                </a:solidFill>
                <a:latin typeface="Palatino Linotype" pitchFamily="18" charset="0"/>
              </a:rPr>
              <a:t>	-do we use these talents for our self or engage in Church activities or organizations to help others ?</a:t>
            </a:r>
          </a:p>
          <a:p>
            <a:endParaRPr lang="en-US" dirty="0">
              <a:latin typeface="Palatino Linotype" pitchFamily="18" charset="0"/>
            </a:endParaRPr>
          </a:p>
          <a:p>
            <a:pPr marL="285750" indent="-285750">
              <a:buFont typeface="Arial" pitchFamily="34" charset="0"/>
              <a:buChar char="•"/>
            </a:pPr>
            <a:r>
              <a:rPr lang="en-US" b="1" dirty="0">
                <a:latin typeface="Palatino Linotype" pitchFamily="18" charset="0"/>
              </a:rPr>
              <a:t>Bible verse to remember  ;:  MATHEW 6:3</a:t>
            </a:r>
          </a:p>
          <a:p>
            <a:r>
              <a:rPr lang="en-US" b="1" dirty="0">
                <a:latin typeface="Palatino Linotype" pitchFamily="18" charset="0"/>
              </a:rPr>
              <a:t>			""BUT SEEK FIRST THE KINGDOM OF GOD AND HIS RIGHTEOUSNESS, </a:t>
            </a:r>
          </a:p>
          <a:p>
            <a:r>
              <a:rPr lang="en-US" b="1" dirty="0">
                <a:latin typeface="Palatino Linotype" pitchFamily="18" charset="0"/>
              </a:rPr>
              <a:t>			     AND ALL THESE  THINGS SHALL BE ADDED TO YOU.""</a:t>
            </a: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519" y="189241"/>
            <a:ext cx="664760" cy="84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47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9" y="0"/>
            <a:ext cx="11811000" cy="6647974"/>
          </a:xfrm>
          <a:prstGeom prst="rect">
            <a:avLst/>
          </a:prstGeom>
          <a:noFill/>
        </p:spPr>
        <p:txBody>
          <a:bodyPr wrap="square" rtlCol="0">
            <a:spAutoFit/>
          </a:bodyPr>
          <a:lstStyle/>
          <a:p>
            <a:r>
              <a:rPr lang="en-US" sz="2200" b="1" i="1" dirty="0">
                <a:latin typeface="Palatino Linotype" pitchFamily="18" charset="0"/>
              </a:rPr>
              <a:t>Would you children continue  attending class when you go to Standard X or Standard XI  ?</a:t>
            </a:r>
          </a:p>
          <a:p>
            <a:endParaRPr lang="en-US" sz="2200" b="1" i="1" dirty="0">
              <a:latin typeface="Palatino Linotype" pitchFamily="18" charset="0"/>
            </a:endParaRPr>
          </a:p>
          <a:p>
            <a:r>
              <a:rPr lang="en-US" sz="2200" b="1" i="1" dirty="0">
                <a:latin typeface="Palatino Linotype" pitchFamily="18" charset="0"/>
              </a:rPr>
              <a:t>Would you children find it difficult to attend Catechism Class because of your studies ?</a:t>
            </a:r>
          </a:p>
          <a:p>
            <a:r>
              <a:rPr lang="en-US" sz="2000" dirty="0">
                <a:latin typeface="Palatino Linotype" pitchFamily="18" charset="0"/>
              </a:rPr>
              <a:t>____________________________________________________________________________________</a:t>
            </a:r>
          </a:p>
          <a:p>
            <a:endParaRPr lang="en-US" sz="2000" dirty="0">
              <a:latin typeface="Palatino Linotype" pitchFamily="18" charset="0"/>
            </a:endParaRPr>
          </a:p>
          <a:p>
            <a:r>
              <a:rPr lang="en-US" sz="2000" b="1" dirty="0">
                <a:solidFill>
                  <a:srgbClr val="007A37"/>
                </a:solidFill>
                <a:latin typeface="Palatino Linotype" pitchFamily="18" charset="0"/>
              </a:rPr>
              <a:t>Well,  I will now tell you about the choice Blossom, an average X Standard student, has to make.</a:t>
            </a:r>
          </a:p>
          <a:p>
            <a:endParaRPr lang="en-US" sz="1000" dirty="0">
              <a:latin typeface="Palatino Linotype" pitchFamily="18" charset="0"/>
            </a:endParaRPr>
          </a:p>
          <a:p>
            <a:r>
              <a:rPr lang="en-US" sz="2000" b="1" dirty="0">
                <a:latin typeface="Palatino Linotype" pitchFamily="18" charset="0"/>
              </a:rPr>
              <a:t>Blossom has been in the Junior Legion nearly 8years ago and she enjoys her weekly meeting and one-hour of visiting the sick.</a:t>
            </a:r>
          </a:p>
          <a:p>
            <a:r>
              <a:rPr lang="en-US" sz="2000" b="1" dirty="0">
                <a:latin typeface="Palatino Linotype" pitchFamily="18" charset="0"/>
              </a:rPr>
              <a:t>But now that she will go to Standard XI next year, her parents want her to stop being a Legionary, and also to stop attending Catechism.</a:t>
            </a:r>
          </a:p>
          <a:p>
            <a:endParaRPr lang="en-US" sz="1000" b="1" dirty="0">
              <a:latin typeface="Palatino Linotype" pitchFamily="18" charset="0"/>
            </a:endParaRPr>
          </a:p>
          <a:p>
            <a:r>
              <a:rPr lang="en-US" sz="2000" b="1" dirty="0">
                <a:latin typeface="Palatino Linotype" pitchFamily="18" charset="0"/>
              </a:rPr>
              <a:t>Let us find out the possible reasons why her parents are asking Blossom to stop Legion work and also stop attending Catechism.</a:t>
            </a:r>
          </a:p>
          <a:p>
            <a:endParaRPr lang="en-US" sz="1000" b="1" dirty="0">
              <a:latin typeface="Palatino Linotype" pitchFamily="18" charset="0"/>
            </a:endParaRPr>
          </a:p>
          <a:p>
            <a:r>
              <a:rPr lang="en-US" sz="2000" b="1" dirty="0">
                <a:latin typeface="Palatino Linotype" pitchFamily="18" charset="0"/>
              </a:rPr>
              <a:t>Let us also find valid arguments as t why it is proper for Blossom to continue Catechism and in the Legion.</a:t>
            </a:r>
          </a:p>
          <a:p>
            <a:endParaRPr lang="en-US" sz="1000" dirty="0">
              <a:latin typeface="Palatino Linotype" pitchFamily="18" charset="0"/>
            </a:endParaRPr>
          </a:p>
          <a:p>
            <a:r>
              <a:rPr lang="en-US" sz="2000" b="1" dirty="0">
                <a:latin typeface="Palatino Linotype" pitchFamily="18" charset="0"/>
              </a:rPr>
              <a:t>Well, finally, the real decision that you all will be making </a:t>
            </a:r>
            <a:r>
              <a:rPr lang="en-US" sz="2000" b="1" i="1" dirty="0">
                <a:solidFill>
                  <a:srgbClr val="FF0000"/>
                </a:solidFill>
                <a:latin typeface="Palatino Linotype" pitchFamily="18" charset="0"/>
              </a:rPr>
              <a:t>depending upon the place that we give God in our lives.</a:t>
            </a:r>
          </a:p>
          <a:p>
            <a:endParaRPr lang="en-US" sz="1000" b="1" dirty="0">
              <a:latin typeface="Palatino Linotype" pitchFamily="18" charset="0"/>
            </a:endParaRPr>
          </a:p>
          <a:p>
            <a:endParaRPr lang="en-US" sz="1000" b="1" dirty="0">
              <a:latin typeface="Palatino Linotype" pitchFamily="18" charset="0"/>
            </a:endParaRPr>
          </a:p>
          <a:p>
            <a:r>
              <a:rPr lang="en-US" sz="2000" b="1" dirty="0">
                <a:solidFill>
                  <a:srgbClr val="7030A0"/>
                </a:solidFill>
                <a:latin typeface="Palatino Linotype" pitchFamily="18" charset="0"/>
              </a:rPr>
              <a:t>Similarly, we are invited to reflect on the experience of the Jews, our fore fathers in faith, to see how they were taught to put God first in their lives.</a:t>
            </a:r>
          </a:p>
        </p:txBody>
      </p:sp>
    </p:spTree>
    <p:extLst>
      <p:ext uri="{BB962C8B-B14F-4D97-AF65-F5344CB8AC3E}">
        <p14:creationId xmlns:p14="http://schemas.microsoft.com/office/powerpoint/2010/main" val="296705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9719" y="143076"/>
            <a:ext cx="7619999" cy="3477875"/>
          </a:xfrm>
          <a:prstGeom prst="rect">
            <a:avLst/>
          </a:prstGeom>
          <a:noFill/>
        </p:spPr>
        <p:txBody>
          <a:bodyPr wrap="square" rtlCol="0">
            <a:spAutoFit/>
          </a:bodyPr>
          <a:lstStyle/>
          <a:p>
            <a:r>
              <a:rPr lang="en-US" sz="2000" b="1" u="sng" dirty="0">
                <a:latin typeface="Palatino Linotype" pitchFamily="18" charset="0"/>
              </a:rPr>
              <a:t>DEVELOPMENT :</a:t>
            </a:r>
          </a:p>
          <a:p>
            <a:endParaRPr lang="en-US" sz="2000" dirty="0">
              <a:latin typeface="Palatino Linotype" pitchFamily="18" charset="0"/>
            </a:endParaRPr>
          </a:p>
          <a:p>
            <a:r>
              <a:rPr lang="en-US" sz="2400" b="1" i="1" dirty="0">
                <a:solidFill>
                  <a:srgbClr val="007A37"/>
                </a:solidFill>
                <a:latin typeface="Palatino Linotype" pitchFamily="18" charset="0"/>
              </a:rPr>
              <a:t>Persian kings as instruments in Yahweh's hands.</a:t>
            </a:r>
          </a:p>
          <a:p>
            <a:endParaRPr lang="en-US" sz="800" b="1" dirty="0">
              <a:solidFill>
                <a:srgbClr val="FF0000"/>
              </a:solidFill>
              <a:latin typeface="Palatino Linotype" pitchFamily="18" charset="0"/>
            </a:endParaRPr>
          </a:p>
          <a:p>
            <a:pPr algn="just"/>
            <a:r>
              <a:rPr lang="en-US" sz="2000" b="1" dirty="0">
                <a:solidFill>
                  <a:srgbClr val="FF0000"/>
                </a:solidFill>
                <a:latin typeface="Palatino Linotype" pitchFamily="18" charset="0"/>
              </a:rPr>
              <a:t>A) King Cyrus captures Babylon and allows the exiles to return.</a:t>
            </a:r>
          </a:p>
          <a:p>
            <a:endParaRPr lang="en-US" sz="800" dirty="0">
              <a:latin typeface="Palatino Linotype" pitchFamily="18" charset="0"/>
            </a:endParaRPr>
          </a:p>
          <a:p>
            <a:pPr algn="just"/>
            <a:r>
              <a:rPr lang="en-US" sz="2000" dirty="0">
                <a:latin typeface="Palatino Linotype" pitchFamily="18" charset="0"/>
              </a:rPr>
              <a:t>The prophecies of Prophet Isaiah and Jeremiah on destruction of Babylon came true &amp; Ezekiel's prophesy of return to Jerusalem is now coming to pass.   The Babylonian empire was destroyed by a new coalition of Medes and Persians.</a:t>
            </a:r>
          </a:p>
          <a:p>
            <a:pPr algn="just"/>
            <a:r>
              <a:rPr lang="en-US" sz="2000" dirty="0">
                <a:latin typeface="Palatino Linotype" pitchFamily="18" charset="0"/>
              </a:rPr>
              <a:t>The victory of Cyrus the Persian in the year 539 BC was welcomed by the downtrodden people of the Babylonian empire.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718" y="124682"/>
            <a:ext cx="3166927" cy="437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720" y="3958258"/>
            <a:ext cx="11582400" cy="2554545"/>
          </a:xfrm>
          <a:prstGeom prst="rect">
            <a:avLst/>
          </a:prstGeom>
          <a:noFill/>
        </p:spPr>
        <p:txBody>
          <a:bodyPr wrap="square" rtlCol="0">
            <a:spAutoFit/>
          </a:bodyPr>
          <a:lstStyle/>
          <a:p>
            <a:pPr algn="just"/>
            <a:r>
              <a:rPr lang="en-US" sz="2000" b="1" i="1" dirty="0">
                <a:solidFill>
                  <a:srgbClr val="0000FF"/>
                </a:solidFill>
                <a:latin typeface="Palatino Linotype" pitchFamily="18" charset="0"/>
              </a:rPr>
              <a:t>The Jews saw the hand of god ( and their prophet's words fulfilled),</a:t>
            </a:r>
          </a:p>
          <a:p>
            <a:pPr algn="just"/>
            <a:r>
              <a:rPr lang="en-US" sz="2000" b="1" i="1" dirty="0">
                <a:solidFill>
                  <a:srgbClr val="0000FF"/>
                </a:solidFill>
                <a:latin typeface="Palatino Linotype" pitchFamily="18" charset="0"/>
              </a:rPr>
              <a:t> in the coming of Cyrus;  and he did not disappoint them.  </a:t>
            </a:r>
          </a:p>
          <a:p>
            <a:pPr algn="just"/>
            <a:r>
              <a:rPr lang="en-US" sz="2000" dirty="0">
                <a:latin typeface="Palatino Linotype" pitchFamily="18" charset="0"/>
              </a:rPr>
              <a:t>The Assyrians and Babylonians had ruled their empires with an iron fist.  </a:t>
            </a:r>
          </a:p>
          <a:p>
            <a:pPr algn="just"/>
            <a:r>
              <a:rPr lang="en-US" sz="2000" dirty="0">
                <a:latin typeface="Palatino Linotype" pitchFamily="18" charset="0"/>
              </a:rPr>
              <a:t>Cyrus decided to rule with tolerance and kindness.   In 538 he allowed the Jews to return to their homeland.  </a:t>
            </a:r>
          </a:p>
          <a:p>
            <a:pPr algn="just"/>
            <a:r>
              <a:rPr lang="en-US" sz="2000" dirty="0">
                <a:latin typeface="Palatino Linotype" pitchFamily="18" charset="0"/>
              </a:rPr>
              <a:t>Now they could start to rebuild the Temple.   It seems that Cyrus even subsidized the cost of the rebuilding and sent back all the Temple vessels confiscated by Nebuchadnezzar.  </a:t>
            </a:r>
          </a:p>
          <a:p>
            <a:pPr algn="just"/>
            <a:r>
              <a:rPr lang="en-US" sz="2000" b="1" i="1" dirty="0">
                <a:solidFill>
                  <a:srgbClr val="FF0000"/>
                </a:solidFill>
                <a:latin typeface="Palatino Linotype" pitchFamily="18" charset="0"/>
              </a:rPr>
              <a:t>No wonder the Jews saw Cyrus as their Savior.</a:t>
            </a:r>
            <a:endParaRPr lang="en-US" b="1" i="1" dirty="0">
              <a:solidFill>
                <a:srgbClr val="FF0000"/>
              </a:solidFill>
            </a:endParaRPr>
          </a:p>
        </p:txBody>
      </p:sp>
    </p:spTree>
    <p:extLst>
      <p:ext uri="{BB962C8B-B14F-4D97-AF65-F5344CB8AC3E}">
        <p14:creationId xmlns:p14="http://schemas.microsoft.com/office/powerpoint/2010/main" val="204486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9719" y="28742"/>
            <a:ext cx="7315200" cy="6694140"/>
          </a:xfrm>
          <a:prstGeom prst="rect">
            <a:avLst/>
          </a:prstGeom>
          <a:noFill/>
        </p:spPr>
        <p:txBody>
          <a:bodyPr wrap="square" rtlCol="0">
            <a:spAutoFit/>
          </a:bodyPr>
          <a:lstStyle/>
          <a:p>
            <a:pPr algn="just"/>
            <a:r>
              <a:rPr lang="en-US" sz="2000" b="1" i="1" dirty="0">
                <a:solidFill>
                  <a:srgbClr val="FF0000"/>
                </a:solidFill>
                <a:latin typeface="Palatino Linotype" pitchFamily="18" charset="0"/>
              </a:rPr>
              <a:t>B) Initial excitement slowly vanishes ;</a:t>
            </a:r>
          </a:p>
          <a:p>
            <a:pPr algn="just"/>
            <a:endParaRPr lang="en-US" sz="900" dirty="0">
              <a:latin typeface="Palatino Linotype" pitchFamily="18" charset="0"/>
            </a:endParaRPr>
          </a:p>
          <a:p>
            <a:pPr algn="just"/>
            <a:r>
              <a:rPr lang="en-US" sz="2000" dirty="0">
                <a:latin typeface="Palatino Linotype" pitchFamily="18" charset="0"/>
              </a:rPr>
              <a:t>However, not all was well with the returning exiles.  One of the outstanding leaders under whom the return and restoration took place was </a:t>
            </a:r>
            <a:r>
              <a:rPr lang="en-US" sz="2000" dirty="0" err="1">
                <a:latin typeface="Palatino Linotype" pitchFamily="18" charset="0"/>
              </a:rPr>
              <a:t>Zerubbabel</a:t>
            </a:r>
            <a:r>
              <a:rPr lang="en-US" sz="2000" dirty="0">
                <a:latin typeface="Palatino Linotype" pitchFamily="18" charset="0"/>
              </a:rPr>
              <a:t>,  a descendant of David.   </a:t>
            </a:r>
          </a:p>
          <a:p>
            <a:pPr algn="just"/>
            <a:r>
              <a:rPr lang="en-US" sz="2000" b="1" i="1" dirty="0">
                <a:solidFill>
                  <a:srgbClr val="007A37"/>
                </a:solidFill>
                <a:latin typeface="Palatino Linotype" pitchFamily="18" charset="0"/>
              </a:rPr>
              <a:t>The people took several months to settle down;  most had to face the problems of finding somewhere to live and restoring their badly neglected land to a good state before they could think of rebuilding the Temple.   </a:t>
            </a:r>
          </a:p>
          <a:p>
            <a:pPr algn="just"/>
            <a:r>
              <a:rPr lang="en-US" sz="2000" b="1" i="1" dirty="0">
                <a:solidFill>
                  <a:srgbClr val="FF0000"/>
                </a:solidFill>
                <a:latin typeface="Palatino Linotype" pitchFamily="18" charset="0"/>
              </a:rPr>
              <a:t>After sometime when the people began the rebuilding of the new Temple's foundation,  their zeal diminished.</a:t>
            </a:r>
            <a:r>
              <a:rPr lang="en-US" sz="2000" dirty="0">
                <a:latin typeface="Palatino Linotype" pitchFamily="18" charset="0"/>
              </a:rPr>
              <a:t>  </a:t>
            </a:r>
          </a:p>
          <a:p>
            <a:pPr algn="just"/>
            <a:r>
              <a:rPr lang="en-US" sz="2000" dirty="0">
                <a:solidFill>
                  <a:srgbClr val="0000FF"/>
                </a:solidFill>
                <a:latin typeface="Palatino Linotype" pitchFamily="18" charset="0"/>
              </a:rPr>
              <a:t>The local residents and a few others began to show their displeasure at the return of the exiles. </a:t>
            </a:r>
          </a:p>
          <a:p>
            <a:pPr algn="just"/>
            <a:r>
              <a:rPr lang="en-US" sz="2000" dirty="0">
                <a:solidFill>
                  <a:srgbClr val="0000FF"/>
                </a:solidFill>
                <a:latin typeface="Palatino Linotype" pitchFamily="18" charset="0"/>
              </a:rPr>
              <a:t>Even the neighboring groups did all they could to hinder the repair work.   A further setback came from several years of poor harvest which the settlers had to contend with.   </a:t>
            </a:r>
          </a:p>
          <a:p>
            <a:pPr algn="just"/>
            <a:r>
              <a:rPr lang="en-US" sz="2000" b="1" dirty="0">
                <a:solidFill>
                  <a:srgbClr val="FF0000"/>
                </a:solidFill>
                <a:latin typeface="Palatino Linotype" pitchFamily="18" charset="0"/>
              </a:rPr>
              <a:t>And so the people began to discuss whether this was the time to rebuild the Temple, and the general feeling was that they could not afford to do it just now.  So over the next eighteen years, nothing was done.   </a:t>
            </a:r>
          </a:p>
          <a:p>
            <a:pPr algn="just"/>
            <a:r>
              <a:rPr lang="en-US" sz="2000" dirty="0">
                <a:latin typeface="Palatino Linotype" pitchFamily="18" charset="0"/>
              </a:rPr>
              <a:t>The community became dispirited to keep going;  the bright hopes and the high expectations of the early days vanished.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119" y="381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33519" y="3382916"/>
            <a:ext cx="4114800" cy="2308324"/>
          </a:xfrm>
          <a:prstGeom prst="rect">
            <a:avLst/>
          </a:prstGeom>
        </p:spPr>
        <p:txBody>
          <a:bodyPr wrap="square">
            <a:spAutoFit/>
          </a:bodyPr>
          <a:lstStyle/>
          <a:p>
            <a:pPr algn="just"/>
            <a:r>
              <a:rPr lang="en-US" sz="2400" dirty="0" err="1">
                <a:solidFill>
                  <a:srgbClr val="002060"/>
                </a:solidFill>
                <a:latin typeface="Palatino Linotype" pitchFamily="18" charset="0"/>
              </a:rPr>
              <a:t>Zerubbabel</a:t>
            </a:r>
            <a:r>
              <a:rPr lang="en-US" sz="2400" dirty="0">
                <a:solidFill>
                  <a:srgbClr val="002060"/>
                </a:solidFill>
                <a:latin typeface="Palatino Linotype" pitchFamily="18" charset="0"/>
              </a:rPr>
              <a:t> was a governor of the </a:t>
            </a:r>
            <a:r>
              <a:rPr lang="en-US" sz="2400" dirty="0" err="1">
                <a:solidFill>
                  <a:srgbClr val="002060"/>
                </a:solidFill>
                <a:latin typeface="Palatino Linotype" pitchFamily="18" charset="0"/>
              </a:rPr>
              <a:t>Achaemenid</a:t>
            </a:r>
            <a:r>
              <a:rPr lang="en-US" sz="2400" dirty="0">
                <a:solidFill>
                  <a:srgbClr val="002060"/>
                </a:solidFill>
                <a:latin typeface="Palatino Linotype" pitchFamily="18" charset="0"/>
              </a:rPr>
              <a:t> Empire's province </a:t>
            </a:r>
            <a:r>
              <a:rPr lang="en-US" sz="2400" dirty="0" err="1">
                <a:solidFill>
                  <a:srgbClr val="002060"/>
                </a:solidFill>
                <a:latin typeface="Palatino Linotype" pitchFamily="18" charset="0"/>
              </a:rPr>
              <a:t>Yehud</a:t>
            </a:r>
            <a:r>
              <a:rPr lang="en-US" sz="2400" dirty="0">
                <a:solidFill>
                  <a:srgbClr val="002060"/>
                </a:solidFill>
                <a:latin typeface="Palatino Linotype" pitchFamily="18" charset="0"/>
              </a:rPr>
              <a:t> </a:t>
            </a:r>
            <a:r>
              <a:rPr lang="en-US" sz="2400" dirty="0" err="1">
                <a:solidFill>
                  <a:srgbClr val="002060"/>
                </a:solidFill>
                <a:latin typeface="Palatino Linotype" pitchFamily="18" charset="0"/>
              </a:rPr>
              <a:t>Medinata</a:t>
            </a:r>
            <a:r>
              <a:rPr lang="en-US" sz="2400" dirty="0">
                <a:solidFill>
                  <a:srgbClr val="002060"/>
                </a:solidFill>
                <a:latin typeface="Palatino Linotype" pitchFamily="18" charset="0"/>
              </a:rPr>
              <a:t> and the grandson of </a:t>
            </a:r>
            <a:r>
              <a:rPr lang="en-US" sz="2400" dirty="0" err="1">
                <a:solidFill>
                  <a:srgbClr val="002060"/>
                </a:solidFill>
                <a:latin typeface="Palatino Linotype" pitchFamily="18" charset="0"/>
              </a:rPr>
              <a:t>Jeconiah</a:t>
            </a:r>
            <a:r>
              <a:rPr lang="en-US" sz="2400" dirty="0">
                <a:solidFill>
                  <a:srgbClr val="002060"/>
                </a:solidFill>
                <a:latin typeface="Palatino Linotype" pitchFamily="18" charset="0"/>
              </a:rPr>
              <a:t> the penultimate king of Judah.</a:t>
            </a:r>
          </a:p>
        </p:txBody>
      </p:sp>
    </p:spTree>
    <p:extLst>
      <p:ext uri="{BB962C8B-B14F-4D97-AF65-F5344CB8AC3E}">
        <p14:creationId xmlns:p14="http://schemas.microsoft.com/office/powerpoint/2010/main" val="288804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0789" y="5410200"/>
            <a:ext cx="10945654"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US" sz="3200"/>
            </a:br>
            <a:br>
              <a:rPr lang="en-US"/>
            </a:br>
            <a:endParaRPr lang="en-US" dirty="0"/>
          </a:p>
        </p:txBody>
      </p:sp>
      <p:sp>
        <p:nvSpPr>
          <p:cNvPr id="5" name="Content Placeholder 2"/>
          <p:cNvSpPr txBox="1">
            <a:spLocks/>
          </p:cNvSpPr>
          <p:nvPr/>
        </p:nvSpPr>
        <p:spPr>
          <a:xfrm>
            <a:off x="203042" y="12940"/>
            <a:ext cx="6919119" cy="684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base">
              <a:spcBef>
                <a:spcPts val="0"/>
              </a:spcBef>
              <a:buNone/>
            </a:pPr>
            <a:endParaRPr lang="en-US" sz="1900" b="1" i="1" dirty="0">
              <a:solidFill>
                <a:schemeClr val="tx1"/>
              </a:solidFill>
              <a:latin typeface="Palatino Linotype" pitchFamily="18" charset="0"/>
            </a:endParaRPr>
          </a:p>
        </p:txBody>
      </p:sp>
      <p:sp>
        <p:nvSpPr>
          <p:cNvPr id="2" name="Rectangle 1"/>
          <p:cNvSpPr/>
          <p:nvPr/>
        </p:nvSpPr>
        <p:spPr>
          <a:xfrm>
            <a:off x="174105" y="165344"/>
            <a:ext cx="11795919" cy="6678751"/>
          </a:xfrm>
          <a:prstGeom prst="rect">
            <a:avLst/>
          </a:prstGeom>
        </p:spPr>
        <p:txBody>
          <a:bodyPr wrap="square">
            <a:spAutoFit/>
          </a:bodyPr>
          <a:lstStyle/>
          <a:p>
            <a:pPr algn="just"/>
            <a:r>
              <a:rPr lang="en-US" sz="2000" b="1" i="1" dirty="0">
                <a:solidFill>
                  <a:srgbClr val="FF0000"/>
                </a:solidFill>
                <a:latin typeface="Palatino Linotype" pitchFamily="18" charset="0"/>
              </a:rPr>
              <a:t>C;  Prophets Haggai and Zechariah correct the people's priorities</a:t>
            </a:r>
          </a:p>
          <a:p>
            <a:pPr algn="just"/>
            <a:endParaRPr lang="en-US" sz="800" dirty="0">
              <a:latin typeface="Palatino Linotype" pitchFamily="18" charset="0"/>
            </a:endParaRPr>
          </a:p>
          <a:p>
            <a:pPr algn="just"/>
            <a:r>
              <a:rPr lang="en-US" sz="1900" dirty="0">
                <a:latin typeface="Palatino Linotype" pitchFamily="18" charset="0"/>
              </a:rPr>
              <a:t>About this time,  approximately 520 B.C. two new prophets,  Haggai and Zechariah,  started speaking out.  They knew that the community had become depressed and disheartened and that if the people were to survive,  they had to get back their confidence in God.   </a:t>
            </a:r>
            <a:r>
              <a:rPr lang="en-US" sz="1900" b="1" i="1" dirty="0">
                <a:solidFill>
                  <a:srgbClr val="0000FF"/>
                </a:solidFill>
                <a:latin typeface="Palatino Linotype" pitchFamily="18" charset="0"/>
              </a:rPr>
              <a:t>Some of the returned exiles had been so concerned to get land for themselves and build up their own estates that they hand left the Temple building on one side as a matter of low priority (Haggai 1:4,  2:15-19). </a:t>
            </a:r>
            <a:r>
              <a:rPr lang="en-US" sz="1900" dirty="0">
                <a:latin typeface="Palatino Linotype" pitchFamily="18" charset="0"/>
              </a:rPr>
              <a:t>  </a:t>
            </a:r>
          </a:p>
          <a:p>
            <a:pPr algn="just"/>
            <a:endParaRPr lang="en-US" sz="1000" dirty="0">
              <a:latin typeface="Palatino Linotype" pitchFamily="18" charset="0"/>
            </a:endParaRPr>
          </a:p>
          <a:p>
            <a:pPr algn="just"/>
            <a:r>
              <a:rPr lang="en-US" sz="1900" b="1" u="sng" dirty="0">
                <a:solidFill>
                  <a:srgbClr val="FF0000"/>
                </a:solidFill>
                <a:latin typeface="Palatino Linotype" pitchFamily="18" charset="0"/>
              </a:rPr>
              <a:t>Haggai could see that they had lost their community spirit.</a:t>
            </a:r>
            <a:r>
              <a:rPr lang="en-US" sz="1900" dirty="0">
                <a:latin typeface="Palatino Linotype" pitchFamily="18" charset="0"/>
              </a:rPr>
              <a:t>  </a:t>
            </a:r>
          </a:p>
          <a:p>
            <a:pPr algn="just"/>
            <a:r>
              <a:rPr lang="en-US" sz="1900" b="1" i="1" dirty="0">
                <a:solidFill>
                  <a:srgbClr val="007A37"/>
                </a:solidFill>
                <a:latin typeface="Palatino Linotype" pitchFamily="18" charset="0"/>
              </a:rPr>
              <a:t>He challenged them to put God first in their lives and explained that the difficulties they experienced were a punishment for concentrating on their own houses while God's house still lay in ruins (Haggai 1:4). </a:t>
            </a:r>
            <a:r>
              <a:rPr lang="en-US" sz="1900" dirty="0">
                <a:latin typeface="Palatino Linotype" pitchFamily="18" charset="0"/>
              </a:rPr>
              <a:t> He encouraged them to hope that the completion of the Temple would turn the tide,  so that great blessing would come on the community  (Haggai 2:-9)</a:t>
            </a:r>
          </a:p>
          <a:p>
            <a:pPr algn="just"/>
            <a:endParaRPr lang="en-US" sz="1000" dirty="0">
              <a:latin typeface="Palatino Linotype" pitchFamily="18" charset="0"/>
            </a:endParaRPr>
          </a:p>
          <a:p>
            <a:pPr algn="just"/>
            <a:r>
              <a:rPr lang="en-US" sz="1900" b="1" u="sng" dirty="0">
                <a:solidFill>
                  <a:srgbClr val="FF0000"/>
                </a:solidFill>
                <a:latin typeface="Palatino Linotype" pitchFamily="18" charset="0"/>
              </a:rPr>
              <a:t>The prophet Zechariah began his mission only a few months after Haggai.</a:t>
            </a:r>
            <a:r>
              <a:rPr lang="en-US" sz="1900" dirty="0">
                <a:solidFill>
                  <a:srgbClr val="FF0000"/>
                </a:solidFill>
                <a:latin typeface="Palatino Linotype" pitchFamily="18" charset="0"/>
              </a:rPr>
              <a:t>  </a:t>
            </a:r>
          </a:p>
          <a:p>
            <a:pPr algn="just"/>
            <a:r>
              <a:rPr lang="en-US" sz="1900" dirty="0">
                <a:latin typeface="Palatino Linotype" pitchFamily="18" charset="0"/>
              </a:rPr>
              <a:t>He confirms Haggai's  message after a series of visions he receives from God,  in which he became convinced that the rebuilding of the Temple was of utmost importance for a true revival of the community.  </a:t>
            </a:r>
          </a:p>
          <a:p>
            <a:pPr algn="just"/>
            <a:r>
              <a:rPr lang="en-US" sz="1900" b="1" i="1" dirty="0">
                <a:latin typeface="Palatino Linotype" pitchFamily="18" charset="0"/>
              </a:rPr>
              <a:t>Encouraged by the prophets,  perhaps a little shamefaced at their failure to act earlier,  the company of returned exiles  took fresh heart.</a:t>
            </a:r>
            <a:r>
              <a:rPr lang="en-US" sz="1900" dirty="0">
                <a:latin typeface="Palatino Linotype" pitchFamily="18" charset="0"/>
              </a:rPr>
              <a:t>  With a new sense of motivation,  in 520 BC the building of the Temple was recommended by </a:t>
            </a:r>
            <a:r>
              <a:rPr lang="en-US" sz="1900" dirty="0" err="1">
                <a:latin typeface="Palatino Linotype" pitchFamily="18" charset="0"/>
              </a:rPr>
              <a:t>Zerubabel</a:t>
            </a:r>
            <a:r>
              <a:rPr lang="en-US" sz="1900" dirty="0">
                <a:latin typeface="Palatino Linotype" pitchFamily="18" charset="0"/>
              </a:rPr>
              <a:t>.  Four years later, </a:t>
            </a:r>
            <a:r>
              <a:rPr lang="en-US" sz="1900" b="1" i="1" dirty="0">
                <a:latin typeface="Palatino Linotype" pitchFamily="18" charset="0"/>
              </a:rPr>
              <a:t> in 516 BC it was at last finished.</a:t>
            </a:r>
            <a:r>
              <a:rPr lang="en-US" sz="1900" dirty="0">
                <a:latin typeface="Palatino Linotype" pitchFamily="18" charset="0"/>
              </a:rPr>
              <a:t>   </a:t>
            </a:r>
          </a:p>
          <a:p>
            <a:pPr algn="just"/>
            <a:r>
              <a:rPr lang="en-US" sz="1900" dirty="0">
                <a:latin typeface="Palatino Linotype" pitchFamily="18" charset="0"/>
              </a:rPr>
              <a:t>The new building was dedicated with great ceremony and rejoicing.  It drew  all the people together,  the  priesthood was re-organized and strengthened,  and now formal worship in the new state could really begin.   </a:t>
            </a:r>
          </a:p>
          <a:p>
            <a:pPr algn="just"/>
            <a:r>
              <a:rPr lang="en-US" sz="1900" dirty="0">
                <a:latin typeface="Palatino Linotype" pitchFamily="18" charset="0"/>
              </a:rPr>
              <a:t>The new Temple however was not as big, and nowhere near as magnificent,  as Solomon's Temple had been.</a:t>
            </a:r>
          </a:p>
        </p:txBody>
      </p:sp>
    </p:spTree>
    <p:extLst>
      <p:ext uri="{BB962C8B-B14F-4D97-AF65-F5344CB8AC3E}">
        <p14:creationId xmlns:p14="http://schemas.microsoft.com/office/powerpoint/2010/main" val="405859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1000"/>
                                        <p:tgtEl>
                                          <p:spTgt spid="2">
                                            <p:txEl>
                                              <p:pRg st="11" end="11"/>
                                            </p:txEl>
                                          </p:spTgt>
                                        </p:tgtEl>
                                      </p:cBhvr>
                                    </p:animEffect>
                                    <p:anim calcmode="lin" valueType="num">
                                      <p:cBhvr>
                                        <p:cTn id="6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Effect transition="in" filter="fade">
                                      <p:cBhvr>
                                        <p:cTn id="70" dur="1000"/>
                                        <p:tgtEl>
                                          <p:spTgt spid="2">
                                            <p:txEl>
                                              <p:pRg st="0" end="0"/>
                                            </p:txEl>
                                          </p:spTgt>
                                        </p:tgtEl>
                                      </p:cBhvr>
                                    </p:animEffect>
                                    <p:anim calcmode="lin" valueType="num">
                                      <p:cBhvr>
                                        <p:cTn id="7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13663</TotalTime>
  <Words>2519</Words>
  <Application>Microsoft Office PowerPoint</Application>
  <PresentationFormat>Custom</PresentationFormat>
  <Paragraphs>201</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Algerian</vt:lpstr>
      <vt:lpstr>Arial</vt:lpstr>
      <vt:lpstr>Calibri</vt:lpstr>
      <vt:lpstr>Franklin Gothic Book</vt:lpstr>
      <vt:lpstr>Georgia</vt:lpstr>
      <vt:lpstr>Palatino Linotype</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ELIJAH</dc:title>
  <dc:creator>USER</dc:creator>
  <cp:lastModifiedBy>Veena Pinto</cp:lastModifiedBy>
  <cp:revision>2413</cp:revision>
  <dcterms:created xsi:type="dcterms:W3CDTF">2020-09-22T10:26:20Z</dcterms:created>
  <dcterms:modified xsi:type="dcterms:W3CDTF">2022-03-18T05:51:50Z</dcterms:modified>
</cp:coreProperties>
</file>