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2" r:id="rId2"/>
    <p:sldId id="388" r:id="rId3"/>
    <p:sldId id="389" r:id="rId4"/>
    <p:sldId id="390" r:id="rId5"/>
    <p:sldId id="391" r:id="rId6"/>
    <p:sldId id="392" r:id="rId7"/>
    <p:sldId id="393" r:id="rId8"/>
    <p:sldId id="394" r:id="rId9"/>
    <p:sldId id="395" r:id="rId10"/>
    <p:sldId id="396" r:id="rId11"/>
    <p:sldId id="397" r:id="rId12"/>
    <p:sldId id="398" r:id="rId13"/>
    <p:sldId id="400" r:id="rId14"/>
    <p:sldId id="399" r:id="rId15"/>
    <p:sldId id="401" r:id="rId16"/>
    <p:sldId id="386" r:id="rId17"/>
    <p:sldId id="33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350" autoAdjust="0"/>
  </p:normalViewPr>
  <p:slideViewPr>
    <p:cSldViewPr>
      <p:cViewPr varScale="1">
        <p:scale>
          <a:sx n="55" d="100"/>
          <a:sy n="55" d="100"/>
        </p:scale>
        <p:origin x="183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ACEAC5-1AC6-434D-BADC-25E7D86957E4}" type="datetimeFigureOut">
              <a:rPr lang="en-US" smtClean="0"/>
              <a:t>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43BFA5-36FD-41EF-AC70-F166A0EDB03A}" type="slidenum">
              <a:rPr lang="en-US" smtClean="0"/>
              <a:t>‹#›</a:t>
            </a:fld>
            <a:endParaRPr lang="en-US"/>
          </a:p>
        </p:txBody>
      </p:sp>
    </p:spTree>
    <p:extLst>
      <p:ext uri="{BB962C8B-B14F-4D97-AF65-F5344CB8AC3E}">
        <p14:creationId xmlns:p14="http://schemas.microsoft.com/office/powerpoint/2010/main" val="2876249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gave his life for us on the cross and became a living sacrifice for our sins and rose again from the dead.</a:t>
            </a:r>
          </a:p>
        </p:txBody>
      </p:sp>
      <p:sp>
        <p:nvSpPr>
          <p:cNvPr id="4" name="Slide Number Placeholder 3"/>
          <p:cNvSpPr>
            <a:spLocks noGrp="1"/>
          </p:cNvSpPr>
          <p:nvPr>
            <p:ph type="sldNum" sz="quarter" idx="10"/>
          </p:nvPr>
        </p:nvSpPr>
        <p:spPr/>
        <p:txBody>
          <a:bodyPr/>
          <a:lstStyle/>
          <a:p>
            <a:fld id="{7D43BFA5-36FD-41EF-AC70-F166A0EDB03A}" type="slidenum">
              <a:rPr lang="en-US" smtClean="0"/>
              <a:t>4</a:t>
            </a:fld>
            <a:endParaRPr lang="en-US"/>
          </a:p>
        </p:txBody>
      </p:sp>
    </p:spTree>
    <p:extLst>
      <p:ext uri="{BB962C8B-B14F-4D97-AF65-F5344CB8AC3E}">
        <p14:creationId xmlns:p14="http://schemas.microsoft.com/office/powerpoint/2010/main" val="320359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Holy Mass is a memorial for us to call to mind Jesus death for us.</a:t>
            </a:r>
          </a:p>
        </p:txBody>
      </p:sp>
      <p:sp>
        <p:nvSpPr>
          <p:cNvPr id="4" name="Slide Number Placeholder 3"/>
          <p:cNvSpPr>
            <a:spLocks noGrp="1"/>
          </p:cNvSpPr>
          <p:nvPr>
            <p:ph type="sldNum" sz="quarter" idx="10"/>
          </p:nvPr>
        </p:nvSpPr>
        <p:spPr/>
        <p:txBody>
          <a:bodyPr/>
          <a:lstStyle/>
          <a:p>
            <a:fld id="{7D43BFA5-36FD-41EF-AC70-F166A0EDB03A}" type="slidenum">
              <a:rPr lang="en-US" smtClean="0"/>
              <a:t>7</a:t>
            </a:fld>
            <a:endParaRPr lang="en-US"/>
          </a:p>
        </p:txBody>
      </p:sp>
    </p:spTree>
    <p:extLst>
      <p:ext uri="{BB962C8B-B14F-4D97-AF65-F5344CB8AC3E}">
        <p14:creationId xmlns:p14="http://schemas.microsoft.com/office/powerpoint/2010/main" val="1095256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186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7954-EF24-4071-AC98-E51396E131CE}"/>
              </a:ext>
            </a:extLst>
          </p:cNvPr>
          <p:cNvSpPr>
            <a:spLocks noGrp="1"/>
          </p:cNvSpPr>
          <p:nvPr>
            <p:ph type="title"/>
          </p:nvPr>
        </p:nvSpPr>
        <p:spPr/>
        <p:txBody>
          <a:bodyPr/>
          <a:lstStyle/>
          <a:p>
            <a:r>
              <a:rPr lang="en-US" dirty="0"/>
              <a:t>The Holy Mass is a Perfect Prayer</a:t>
            </a:r>
          </a:p>
        </p:txBody>
      </p:sp>
      <p:pic>
        <p:nvPicPr>
          <p:cNvPr id="4" name="Content Placeholder 3">
            <a:extLst>
              <a:ext uri="{FF2B5EF4-FFF2-40B4-BE49-F238E27FC236}">
                <a16:creationId xmlns:a16="http://schemas.microsoft.com/office/drawing/2014/main" id="{5C933761-6B3C-4282-9298-97199DD09BCC}"/>
              </a:ext>
            </a:extLst>
          </p:cNvPr>
          <p:cNvPicPr>
            <a:picLocks noGrp="1" noChangeAspect="1"/>
          </p:cNvPicPr>
          <p:nvPr>
            <p:ph idx="1"/>
          </p:nvPr>
        </p:nvPicPr>
        <p:blipFill>
          <a:blip r:embed="rId2"/>
          <a:stretch>
            <a:fillRect/>
          </a:stretch>
        </p:blipFill>
        <p:spPr>
          <a:xfrm>
            <a:off x="457200" y="1125894"/>
            <a:ext cx="8229600" cy="5474575"/>
          </a:xfrm>
          <a:prstGeom prst="rect">
            <a:avLst/>
          </a:prstGeom>
        </p:spPr>
      </p:pic>
    </p:spTree>
    <p:extLst>
      <p:ext uri="{BB962C8B-B14F-4D97-AF65-F5344CB8AC3E}">
        <p14:creationId xmlns:p14="http://schemas.microsoft.com/office/powerpoint/2010/main" val="3599745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81FC2-F546-474A-8B04-FE7C7CE549AC}"/>
              </a:ext>
            </a:extLst>
          </p:cNvPr>
          <p:cNvSpPr>
            <a:spLocks noGrp="1"/>
          </p:cNvSpPr>
          <p:nvPr>
            <p:ph type="title"/>
          </p:nvPr>
        </p:nvSpPr>
        <p:spPr>
          <a:xfrm>
            <a:off x="457200" y="0"/>
            <a:ext cx="8229600" cy="838200"/>
          </a:xfrm>
        </p:spPr>
        <p:txBody>
          <a:bodyPr/>
          <a:lstStyle/>
          <a:p>
            <a:r>
              <a:rPr lang="en-US" dirty="0"/>
              <a:t>4 Ends of the Holy Mass</a:t>
            </a:r>
          </a:p>
        </p:txBody>
      </p:sp>
      <p:sp>
        <p:nvSpPr>
          <p:cNvPr id="3" name="Content Placeholder 2">
            <a:extLst>
              <a:ext uri="{FF2B5EF4-FFF2-40B4-BE49-F238E27FC236}">
                <a16:creationId xmlns:a16="http://schemas.microsoft.com/office/drawing/2014/main" id="{6CAA1374-9ADB-48CA-BD4E-25B2DE1FA3FB}"/>
              </a:ext>
            </a:extLst>
          </p:cNvPr>
          <p:cNvSpPr>
            <a:spLocks noGrp="1"/>
          </p:cNvSpPr>
          <p:nvPr>
            <p:ph idx="1"/>
          </p:nvPr>
        </p:nvSpPr>
        <p:spPr>
          <a:xfrm>
            <a:off x="457200" y="990600"/>
            <a:ext cx="8229600" cy="2286000"/>
          </a:xfrm>
        </p:spPr>
        <p:txBody>
          <a:bodyPr>
            <a:normAutofit/>
          </a:bodyPr>
          <a:lstStyle/>
          <a:p>
            <a:pPr marL="0" indent="0">
              <a:buNone/>
            </a:pPr>
            <a:r>
              <a:rPr lang="en-US" sz="3600" dirty="0"/>
              <a:t>1.   It is an act of Supreme </a:t>
            </a:r>
            <a:r>
              <a:rPr lang="en-US" sz="3600" b="1" dirty="0"/>
              <a:t>Worship</a:t>
            </a:r>
            <a:r>
              <a:rPr lang="en-US" sz="3600" dirty="0"/>
              <a:t>; it is Christs greatest gift to us – People with nothing to offer have been given a sacrifice of infinite value.</a:t>
            </a:r>
          </a:p>
          <a:p>
            <a:pPr marL="0" indent="0">
              <a:buNone/>
            </a:pPr>
            <a:endParaRPr lang="en-US" sz="3600" dirty="0"/>
          </a:p>
        </p:txBody>
      </p:sp>
      <p:pic>
        <p:nvPicPr>
          <p:cNvPr id="5" name="Picture 4">
            <a:extLst>
              <a:ext uri="{FF2B5EF4-FFF2-40B4-BE49-F238E27FC236}">
                <a16:creationId xmlns:a16="http://schemas.microsoft.com/office/drawing/2014/main" id="{9D3AD674-506A-4950-A6DF-0E18F38F3D1C}"/>
              </a:ext>
            </a:extLst>
          </p:cNvPr>
          <p:cNvPicPr>
            <a:picLocks noChangeAspect="1"/>
          </p:cNvPicPr>
          <p:nvPr/>
        </p:nvPicPr>
        <p:blipFill>
          <a:blip r:embed="rId2"/>
          <a:stretch>
            <a:fillRect/>
          </a:stretch>
        </p:blipFill>
        <p:spPr>
          <a:xfrm>
            <a:off x="2205037" y="3446585"/>
            <a:ext cx="4733925" cy="3009900"/>
          </a:xfrm>
          <a:prstGeom prst="rect">
            <a:avLst/>
          </a:prstGeom>
        </p:spPr>
      </p:pic>
    </p:spTree>
    <p:extLst>
      <p:ext uri="{BB962C8B-B14F-4D97-AF65-F5344CB8AC3E}">
        <p14:creationId xmlns:p14="http://schemas.microsoft.com/office/powerpoint/2010/main" val="355478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81FC2-F546-474A-8B04-FE7C7CE549AC}"/>
              </a:ext>
            </a:extLst>
          </p:cNvPr>
          <p:cNvSpPr>
            <a:spLocks noGrp="1"/>
          </p:cNvSpPr>
          <p:nvPr>
            <p:ph type="title"/>
          </p:nvPr>
        </p:nvSpPr>
        <p:spPr>
          <a:xfrm>
            <a:off x="457200" y="0"/>
            <a:ext cx="8229600" cy="838200"/>
          </a:xfrm>
        </p:spPr>
        <p:txBody>
          <a:bodyPr/>
          <a:lstStyle/>
          <a:p>
            <a:r>
              <a:rPr lang="en-US" dirty="0"/>
              <a:t>4 Ends of the Holy Mass</a:t>
            </a:r>
          </a:p>
        </p:txBody>
      </p:sp>
      <p:sp>
        <p:nvSpPr>
          <p:cNvPr id="3" name="Content Placeholder 2">
            <a:extLst>
              <a:ext uri="{FF2B5EF4-FFF2-40B4-BE49-F238E27FC236}">
                <a16:creationId xmlns:a16="http://schemas.microsoft.com/office/drawing/2014/main" id="{6CAA1374-9ADB-48CA-BD4E-25B2DE1FA3FB}"/>
              </a:ext>
            </a:extLst>
          </p:cNvPr>
          <p:cNvSpPr>
            <a:spLocks noGrp="1"/>
          </p:cNvSpPr>
          <p:nvPr>
            <p:ph idx="1"/>
          </p:nvPr>
        </p:nvSpPr>
        <p:spPr>
          <a:xfrm>
            <a:off x="457200" y="990600"/>
            <a:ext cx="5334000" cy="5867400"/>
          </a:xfrm>
        </p:spPr>
        <p:txBody>
          <a:bodyPr>
            <a:normAutofit lnSpcReduction="10000"/>
          </a:bodyPr>
          <a:lstStyle/>
          <a:p>
            <a:pPr marL="0" indent="0">
              <a:buNone/>
            </a:pPr>
            <a:r>
              <a:rPr lang="en-US" sz="3600" dirty="0"/>
              <a:t>3.   The Mass is a means of making satisfaction for our sins. We pray, “Lamb of God, you take away the sins of the world, Have mercy on us. Lam of God, you take away the sins of the world, have mercy on us, Lamb of God, you take away the sins of the world, Grant us Peace.” </a:t>
            </a:r>
          </a:p>
          <a:p>
            <a:pPr marL="0" indent="0">
              <a:buNone/>
            </a:pPr>
            <a:endParaRPr lang="en-US" sz="3600" dirty="0"/>
          </a:p>
        </p:txBody>
      </p:sp>
      <p:pic>
        <p:nvPicPr>
          <p:cNvPr id="5" name="Picture 4">
            <a:extLst>
              <a:ext uri="{FF2B5EF4-FFF2-40B4-BE49-F238E27FC236}">
                <a16:creationId xmlns:a16="http://schemas.microsoft.com/office/drawing/2014/main" id="{9F864C86-B91A-47F6-AAC7-BA9629B55BE5}"/>
              </a:ext>
            </a:extLst>
          </p:cNvPr>
          <p:cNvPicPr>
            <a:picLocks noChangeAspect="1"/>
          </p:cNvPicPr>
          <p:nvPr/>
        </p:nvPicPr>
        <p:blipFill>
          <a:blip r:embed="rId2"/>
          <a:stretch>
            <a:fillRect/>
          </a:stretch>
        </p:blipFill>
        <p:spPr>
          <a:xfrm>
            <a:off x="5791200" y="1371600"/>
            <a:ext cx="3200400" cy="3200400"/>
          </a:xfrm>
          <a:prstGeom prst="rect">
            <a:avLst/>
          </a:prstGeom>
        </p:spPr>
      </p:pic>
    </p:spTree>
    <p:extLst>
      <p:ext uri="{BB962C8B-B14F-4D97-AF65-F5344CB8AC3E}">
        <p14:creationId xmlns:p14="http://schemas.microsoft.com/office/powerpoint/2010/main" val="1403595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81FC2-F546-474A-8B04-FE7C7CE549AC}"/>
              </a:ext>
            </a:extLst>
          </p:cNvPr>
          <p:cNvSpPr>
            <a:spLocks noGrp="1"/>
          </p:cNvSpPr>
          <p:nvPr>
            <p:ph type="title"/>
          </p:nvPr>
        </p:nvSpPr>
        <p:spPr>
          <a:xfrm>
            <a:off x="457200" y="0"/>
            <a:ext cx="8229600" cy="838200"/>
          </a:xfrm>
        </p:spPr>
        <p:txBody>
          <a:bodyPr/>
          <a:lstStyle/>
          <a:p>
            <a:r>
              <a:rPr lang="en-US" dirty="0"/>
              <a:t>4 Ends of the Holy Mass</a:t>
            </a:r>
          </a:p>
        </p:txBody>
      </p:sp>
      <p:sp>
        <p:nvSpPr>
          <p:cNvPr id="4" name="Rectangle 3">
            <a:extLst>
              <a:ext uri="{FF2B5EF4-FFF2-40B4-BE49-F238E27FC236}">
                <a16:creationId xmlns:a16="http://schemas.microsoft.com/office/drawing/2014/main" id="{145A2A65-8F89-4711-9242-6E54D95CBFEE}"/>
              </a:ext>
            </a:extLst>
          </p:cNvPr>
          <p:cNvSpPr/>
          <p:nvPr/>
        </p:nvSpPr>
        <p:spPr>
          <a:xfrm>
            <a:off x="457200" y="838200"/>
            <a:ext cx="8229600" cy="3416320"/>
          </a:xfrm>
          <a:prstGeom prst="rect">
            <a:avLst/>
          </a:prstGeom>
        </p:spPr>
        <p:txBody>
          <a:bodyPr wrap="square">
            <a:spAutoFit/>
          </a:bodyPr>
          <a:lstStyle/>
          <a:p>
            <a:r>
              <a:rPr lang="en-US" sz="3600" dirty="0"/>
              <a:t>2.   The Mass is a prayer of thanksgiving; “Eucharist” actually means “Thanks Giving” – We have so many gifts that we need to give thanks to God for – our lives and everything connected to it. And we Thank God for Jesus.</a:t>
            </a:r>
          </a:p>
        </p:txBody>
      </p:sp>
      <p:pic>
        <p:nvPicPr>
          <p:cNvPr id="7" name="Picture 6">
            <a:extLst>
              <a:ext uri="{FF2B5EF4-FFF2-40B4-BE49-F238E27FC236}">
                <a16:creationId xmlns:a16="http://schemas.microsoft.com/office/drawing/2014/main" id="{41110F19-4B61-412F-857E-ADFCB31E195C}"/>
              </a:ext>
            </a:extLst>
          </p:cNvPr>
          <p:cNvPicPr>
            <a:picLocks noChangeAspect="1"/>
          </p:cNvPicPr>
          <p:nvPr/>
        </p:nvPicPr>
        <p:blipFill>
          <a:blip r:embed="rId2"/>
          <a:stretch>
            <a:fillRect/>
          </a:stretch>
        </p:blipFill>
        <p:spPr>
          <a:xfrm>
            <a:off x="4419600" y="3733800"/>
            <a:ext cx="4724400" cy="4661687"/>
          </a:xfrm>
          <a:prstGeom prst="rect">
            <a:avLst/>
          </a:prstGeom>
        </p:spPr>
      </p:pic>
    </p:spTree>
    <p:extLst>
      <p:ext uri="{BB962C8B-B14F-4D97-AF65-F5344CB8AC3E}">
        <p14:creationId xmlns:p14="http://schemas.microsoft.com/office/powerpoint/2010/main" val="232845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81FC2-F546-474A-8B04-FE7C7CE549AC}"/>
              </a:ext>
            </a:extLst>
          </p:cNvPr>
          <p:cNvSpPr>
            <a:spLocks noGrp="1"/>
          </p:cNvSpPr>
          <p:nvPr>
            <p:ph type="title"/>
          </p:nvPr>
        </p:nvSpPr>
        <p:spPr>
          <a:xfrm>
            <a:off x="457200" y="0"/>
            <a:ext cx="8229600" cy="838200"/>
          </a:xfrm>
        </p:spPr>
        <p:txBody>
          <a:bodyPr/>
          <a:lstStyle/>
          <a:p>
            <a:r>
              <a:rPr lang="en-US" dirty="0"/>
              <a:t>4 Ends of the Holy Mass</a:t>
            </a:r>
          </a:p>
        </p:txBody>
      </p:sp>
      <p:sp>
        <p:nvSpPr>
          <p:cNvPr id="4" name="Rectangle 3">
            <a:extLst>
              <a:ext uri="{FF2B5EF4-FFF2-40B4-BE49-F238E27FC236}">
                <a16:creationId xmlns:a16="http://schemas.microsoft.com/office/drawing/2014/main" id="{145A2A65-8F89-4711-9242-6E54D95CBFEE}"/>
              </a:ext>
            </a:extLst>
          </p:cNvPr>
          <p:cNvSpPr/>
          <p:nvPr/>
        </p:nvSpPr>
        <p:spPr>
          <a:xfrm>
            <a:off x="433754" y="1066800"/>
            <a:ext cx="8229600" cy="1754326"/>
          </a:xfrm>
          <a:prstGeom prst="rect">
            <a:avLst/>
          </a:prstGeom>
        </p:spPr>
        <p:txBody>
          <a:bodyPr wrap="square">
            <a:spAutoFit/>
          </a:bodyPr>
          <a:lstStyle/>
          <a:p>
            <a:r>
              <a:rPr lang="en-US" sz="3600" dirty="0"/>
              <a:t>4.   The Mass is the greatest means of Petitioning to the Father for graces for ourselves and others. </a:t>
            </a:r>
          </a:p>
        </p:txBody>
      </p:sp>
      <p:pic>
        <p:nvPicPr>
          <p:cNvPr id="7" name="Picture 6">
            <a:extLst>
              <a:ext uri="{FF2B5EF4-FFF2-40B4-BE49-F238E27FC236}">
                <a16:creationId xmlns:a16="http://schemas.microsoft.com/office/drawing/2014/main" id="{581F5A85-AAE5-43AD-B2C2-2FBCCBFDC941}"/>
              </a:ext>
            </a:extLst>
          </p:cNvPr>
          <p:cNvPicPr>
            <a:picLocks noChangeAspect="1"/>
          </p:cNvPicPr>
          <p:nvPr/>
        </p:nvPicPr>
        <p:blipFill>
          <a:blip r:embed="rId2"/>
          <a:stretch>
            <a:fillRect/>
          </a:stretch>
        </p:blipFill>
        <p:spPr>
          <a:xfrm>
            <a:off x="1120691" y="2667000"/>
            <a:ext cx="6902618" cy="4014788"/>
          </a:xfrm>
          <a:prstGeom prst="rect">
            <a:avLst/>
          </a:prstGeom>
        </p:spPr>
      </p:pic>
    </p:spTree>
    <p:extLst>
      <p:ext uri="{BB962C8B-B14F-4D97-AF65-F5344CB8AC3E}">
        <p14:creationId xmlns:p14="http://schemas.microsoft.com/office/powerpoint/2010/main" val="901827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81DF4-88EB-4017-BB5A-7C249E076EEA}"/>
              </a:ext>
            </a:extLst>
          </p:cNvPr>
          <p:cNvSpPr>
            <a:spLocks noGrp="1"/>
          </p:cNvSpPr>
          <p:nvPr>
            <p:ph type="title"/>
          </p:nvPr>
        </p:nvSpPr>
        <p:spPr>
          <a:xfrm>
            <a:off x="533400" y="457200"/>
            <a:ext cx="1066800" cy="6172200"/>
          </a:xfrm>
        </p:spPr>
        <p:txBody>
          <a:bodyPr>
            <a:normAutofit/>
          </a:bodyPr>
          <a:lstStyle/>
          <a:p>
            <a:pPr algn="l"/>
            <a:r>
              <a:rPr lang="en-US" sz="9600" dirty="0"/>
              <a:t>A</a:t>
            </a:r>
            <a:br>
              <a:rPr lang="en-US" sz="9600" dirty="0"/>
            </a:br>
            <a:r>
              <a:rPr lang="en-US" sz="9600" dirty="0"/>
              <a:t>C</a:t>
            </a:r>
            <a:br>
              <a:rPr lang="en-US" sz="9600" dirty="0"/>
            </a:br>
            <a:r>
              <a:rPr lang="en-US" sz="9600" dirty="0"/>
              <a:t>T</a:t>
            </a:r>
            <a:br>
              <a:rPr lang="en-US" sz="9600" dirty="0"/>
            </a:br>
            <a:r>
              <a:rPr lang="en-US" sz="9600" dirty="0"/>
              <a:t>S</a:t>
            </a:r>
          </a:p>
        </p:txBody>
      </p:sp>
      <p:sp>
        <p:nvSpPr>
          <p:cNvPr id="4" name="Title 1">
            <a:extLst>
              <a:ext uri="{FF2B5EF4-FFF2-40B4-BE49-F238E27FC236}">
                <a16:creationId xmlns:a16="http://schemas.microsoft.com/office/drawing/2014/main" id="{F68CD167-6B5F-4599-B21F-F4069722B591}"/>
              </a:ext>
            </a:extLst>
          </p:cNvPr>
          <p:cNvSpPr txBox="1">
            <a:spLocks/>
          </p:cNvSpPr>
          <p:nvPr/>
        </p:nvSpPr>
        <p:spPr>
          <a:xfrm>
            <a:off x="1981200" y="457200"/>
            <a:ext cx="6629400" cy="6172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9600" dirty="0"/>
              <a:t>ADORE</a:t>
            </a:r>
            <a:br>
              <a:rPr lang="en-US" sz="9600" dirty="0"/>
            </a:br>
            <a:r>
              <a:rPr lang="en-US" sz="9600" dirty="0"/>
              <a:t>CONFESS</a:t>
            </a:r>
            <a:br>
              <a:rPr lang="en-US" sz="9600" dirty="0"/>
            </a:br>
            <a:r>
              <a:rPr lang="en-US" sz="9600" dirty="0"/>
              <a:t>THANK</a:t>
            </a:r>
            <a:br>
              <a:rPr lang="en-US" sz="9600" dirty="0"/>
            </a:br>
            <a:r>
              <a:rPr lang="en-US" sz="9600" dirty="0"/>
              <a:t>SUPPLICATE</a:t>
            </a:r>
          </a:p>
        </p:txBody>
      </p:sp>
    </p:spTree>
    <p:extLst>
      <p:ext uri="{BB962C8B-B14F-4D97-AF65-F5344CB8AC3E}">
        <p14:creationId xmlns:p14="http://schemas.microsoft.com/office/powerpoint/2010/main" val="32991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02EC2B6B-F6F9-46C5-9A99-41ACF343B26C}"/>
              </a:ext>
            </a:extLst>
          </p:cNvPr>
          <p:cNvPicPr>
            <a:picLocks noChangeAspect="1"/>
          </p:cNvPicPr>
          <p:nvPr/>
        </p:nvPicPr>
        <p:blipFill rotWithShape="1">
          <a:blip r:embed="rId2"/>
          <a:srcRect t="192" r="4423" b="-191"/>
          <a:stretch/>
        </p:blipFill>
        <p:spPr>
          <a:xfrm>
            <a:off x="685800" y="1066800"/>
            <a:ext cx="7696200" cy="5577837"/>
          </a:xfrm>
          <a:prstGeom prst="rect">
            <a:avLst/>
          </a:prstGeom>
          <a:effectLst/>
        </p:spPr>
      </p:pic>
      <p:sp>
        <p:nvSpPr>
          <p:cNvPr id="2" name="Title 1">
            <a:extLst>
              <a:ext uri="{FF2B5EF4-FFF2-40B4-BE49-F238E27FC236}">
                <a16:creationId xmlns:a16="http://schemas.microsoft.com/office/drawing/2014/main" id="{4CA549A4-6513-4E91-BB4F-CA7758F4B767}"/>
              </a:ext>
            </a:extLst>
          </p:cNvPr>
          <p:cNvSpPr>
            <a:spLocks noGrp="1"/>
          </p:cNvSpPr>
          <p:nvPr>
            <p:ph type="title"/>
          </p:nvPr>
        </p:nvSpPr>
        <p:spPr>
          <a:xfrm>
            <a:off x="0" y="1"/>
            <a:ext cx="9143999" cy="1066800"/>
          </a:xfrm>
        </p:spPr>
        <p:txBody>
          <a:bodyPr>
            <a:normAutofit fontScale="90000"/>
          </a:bodyPr>
          <a:lstStyle/>
          <a:p>
            <a:r>
              <a:rPr lang="en-US" sz="3600" dirty="0"/>
              <a:t>Jesus’ workers continue to do this in memory of Him</a:t>
            </a:r>
          </a:p>
        </p:txBody>
      </p:sp>
      <p:sp>
        <p:nvSpPr>
          <p:cNvPr id="3" name="Content Placeholder 2">
            <a:extLst>
              <a:ext uri="{FF2B5EF4-FFF2-40B4-BE49-F238E27FC236}">
                <a16:creationId xmlns:a16="http://schemas.microsoft.com/office/drawing/2014/main" id="{482EBC23-4108-4906-972C-EDAEF16D6DE1}"/>
              </a:ext>
            </a:extLst>
          </p:cNvPr>
          <p:cNvSpPr>
            <a:spLocks noGrp="1"/>
          </p:cNvSpPr>
          <p:nvPr>
            <p:ph idx="1"/>
          </p:nvPr>
        </p:nvSpPr>
        <p:spPr>
          <a:xfrm>
            <a:off x="486697" y="2438400"/>
            <a:ext cx="2750278" cy="3785419"/>
          </a:xfrm>
        </p:spPr>
        <p:txBody>
          <a:bodyPr>
            <a:normAutofit/>
          </a:bodyPr>
          <a:lstStyle/>
          <a:p>
            <a:endParaRPr lang="en-US" sz="1600"/>
          </a:p>
        </p:txBody>
      </p:sp>
    </p:spTree>
    <p:extLst>
      <p:ext uri="{BB962C8B-B14F-4D97-AF65-F5344CB8AC3E}">
        <p14:creationId xmlns:p14="http://schemas.microsoft.com/office/powerpoint/2010/main" val="704273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892" y="0"/>
            <a:ext cx="9155783" cy="6858000"/>
          </a:xfrm>
          <a:prstGeom prst="rect">
            <a:avLst/>
          </a:prstGeom>
        </p:spPr>
      </p:pic>
    </p:spTree>
    <p:extLst>
      <p:ext uri="{BB962C8B-B14F-4D97-AF65-F5344CB8AC3E}">
        <p14:creationId xmlns:p14="http://schemas.microsoft.com/office/powerpoint/2010/main" val="43708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C97D3-57E0-441C-B034-798FC5F3A5D4}"/>
              </a:ext>
            </a:extLst>
          </p:cNvPr>
          <p:cNvSpPr>
            <a:spLocks noGrp="1"/>
          </p:cNvSpPr>
          <p:nvPr>
            <p:ph type="title"/>
          </p:nvPr>
        </p:nvSpPr>
        <p:spPr/>
        <p:txBody>
          <a:bodyPr>
            <a:normAutofit/>
          </a:bodyPr>
          <a:lstStyle/>
          <a:p>
            <a:r>
              <a:rPr lang="en-US" sz="6000" dirty="0"/>
              <a:t>The Living Sacrifice</a:t>
            </a:r>
          </a:p>
        </p:txBody>
      </p:sp>
      <p:sp>
        <p:nvSpPr>
          <p:cNvPr id="3" name="Content Placeholder 2">
            <a:extLst>
              <a:ext uri="{FF2B5EF4-FFF2-40B4-BE49-F238E27FC236}">
                <a16:creationId xmlns:a16="http://schemas.microsoft.com/office/drawing/2014/main" id="{8E31A0A6-10D2-4F74-9731-9D887056F32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E7D5A3C-C0F5-4749-8800-B86F63326AA2}"/>
              </a:ext>
            </a:extLst>
          </p:cNvPr>
          <p:cNvPicPr>
            <a:picLocks noChangeAspect="1"/>
          </p:cNvPicPr>
          <p:nvPr/>
        </p:nvPicPr>
        <p:blipFill rotWithShape="1">
          <a:blip r:embed="rId2"/>
          <a:srcRect b="27093"/>
          <a:stretch/>
        </p:blipFill>
        <p:spPr>
          <a:xfrm>
            <a:off x="0" y="1437945"/>
            <a:ext cx="9144000" cy="4850472"/>
          </a:xfrm>
          <a:prstGeom prst="rect">
            <a:avLst/>
          </a:prstGeom>
        </p:spPr>
      </p:pic>
    </p:spTree>
    <p:extLst>
      <p:ext uri="{BB962C8B-B14F-4D97-AF65-F5344CB8AC3E}">
        <p14:creationId xmlns:p14="http://schemas.microsoft.com/office/powerpoint/2010/main" val="4253461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02EC2B6B-F6F9-46C5-9A99-41ACF343B26C}"/>
              </a:ext>
            </a:extLst>
          </p:cNvPr>
          <p:cNvPicPr>
            <a:picLocks noChangeAspect="1"/>
          </p:cNvPicPr>
          <p:nvPr/>
        </p:nvPicPr>
        <p:blipFill rotWithShape="1">
          <a:blip r:embed="rId2"/>
          <a:srcRect t="192" r="4423" b="-191"/>
          <a:stretch/>
        </p:blipFill>
        <p:spPr>
          <a:xfrm>
            <a:off x="685800" y="1066800"/>
            <a:ext cx="7696200" cy="5577837"/>
          </a:xfrm>
          <a:prstGeom prst="rect">
            <a:avLst/>
          </a:prstGeom>
          <a:effectLst/>
        </p:spPr>
      </p:pic>
      <p:sp>
        <p:nvSpPr>
          <p:cNvPr id="2" name="Title 1">
            <a:extLst>
              <a:ext uri="{FF2B5EF4-FFF2-40B4-BE49-F238E27FC236}">
                <a16:creationId xmlns:a16="http://schemas.microsoft.com/office/drawing/2014/main" id="{4CA549A4-6513-4E91-BB4F-CA7758F4B767}"/>
              </a:ext>
            </a:extLst>
          </p:cNvPr>
          <p:cNvSpPr>
            <a:spLocks noGrp="1"/>
          </p:cNvSpPr>
          <p:nvPr>
            <p:ph type="title"/>
          </p:nvPr>
        </p:nvSpPr>
        <p:spPr>
          <a:xfrm>
            <a:off x="0" y="1"/>
            <a:ext cx="9143999" cy="1066800"/>
          </a:xfrm>
        </p:spPr>
        <p:txBody>
          <a:bodyPr>
            <a:normAutofit fontScale="90000"/>
          </a:bodyPr>
          <a:lstStyle/>
          <a:p>
            <a:r>
              <a:rPr lang="en-US" sz="3600" dirty="0"/>
              <a:t>Jesus’ workers continue to do this in memory of Him</a:t>
            </a:r>
          </a:p>
        </p:txBody>
      </p:sp>
    </p:spTree>
    <p:extLst>
      <p:ext uri="{BB962C8B-B14F-4D97-AF65-F5344CB8AC3E}">
        <p14:creationId xmlns:p14="http://schemas.microsoft.com/office/powerpoint/2010/main" val="2178134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D48D1-D5B8-4CD3-8605-9F89646EA4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9671B1-EFCC-4BB5-80F5-02FB3BECE98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C0A88B0-3377-4C93-A50B-F9C7C257F1EB}"/>
              </a:ext>
            </a:extLst>
          </p:cNvPr>
          <p:cNvPicPr>
            <a:picLocks noChangeAspect="1"/>
          </p:cNvPicPr>
          <p:nvPr/>
        </p:nvPicPr>
        <p:blipFill>
          <a:blip r:embed="rId3"/>
          <a:stretch>
            <a:fillRect/>
          </a:stretch>
        </p:blipFill>
        <p:spPr>
          <a:xfrm>
            <a:off x="1219200" y="686"/>
            <a:ext cx="6706272" cy="6857314"/>
          </a:xfrm>
          <a:prstGeom prst="rect">
            <a:avLst/>
          </a:prstGeom>
        </p:spPr>
      </p:pic>
    </p:spTree>
    <p:extLst>
      <p:ext uri="{BB962C8B-B14F-4D97-AF65-F5344CB8AC3E}">
        <p14:creationId xmlns:p14="http://schemas.microsoft.com/office/powerpoint/2010/main" val="1863025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78047-0822-4567-BE5C-6BAE94ADDE19}"/>
              </a:ext>
            </a:extLst>
          </p:cNvPr>
          <p:cNvSpPr>
            <a:spLocks noGrp="1"/>
          </p:cNvSpPr>
          <p:nvPr>
            <p:ph type="title"/>
          </p:nvPr>
        </p:nvSpPr>
        <p:spPr/>
        <p:txBody>
          <a:bodyPr>
            <a:normAutofit/>
          </a:bodyPr>
          <a:lstStyle/>
          <a:p>
            <a:r>
              <a:rPr lang="en-US" sz="5400" b="1" dirty="0"/>
              <a:t>Reasons for the Eucharist</a:t>
            </a:r>
          </a:p>
        </p:txBody>
      </p:sp>
      <p:sp>
        <p:nvSpPr>
          <p:cNvPr id="3" name="Content Placeholder 2">
            <a:extLst>
              <a:ext uri="{FF2B5EF4-FFF2-40B4-BE49-F238E27FC236}">
                <a16:creationId xmlns:a16="http://schemas.microsoft.com/office/drawing/2014/main" id="{5AF3BC50-56FE-4479-BAEE-2F4E5CE54799}"/>
              </a:ext>
            </a:extLst>
          </p:cNvPr>
          <p:cNvSpPr>
            <a:spLocks noGrp="1"/>
          </p:cNvSpPr>
          <p:nvPr>
            <p:ph idx="1"/>
          </p:nvPr>
        </p:nvSpPr>
        <p:spPr>
          <a:xfrm>
            <a:off x="427892" y="3124200"/>
            <a:ext cx="3429000" cy="4525963"/>
          </a:xfrm>
        </p:spPr>
        <p:txBody>
          <a:bodyPr>
            <a:normAutofit/>
          </a:bodyPr>
          <a:lstStyle/>
          <a:p>
            <a:pPr marL="0" indent="0" algn="ctr">
              <a:buNone/>
            </a:pPr>
            <a:r>
              <a:rPr lang="en-US" sz="4400" dirty="0"/>
              <a:t>For us to have eternal life</a:t>
            </a:r>
          </a:p>
        </p:txBody>
      </p:sp>
      <p:sp>
        <p:nvSpPr>
          <p:cNvPr id="4" name="Content Placeholder 2">
            <a:extLst>
              <a:ext uri="{FF2B5EF4-FFF2-40B4-BE49-F238E27FC236}">
                <a16:creationId xmlns:a16="http://schemas.microsoft.com/office/drawing/2014/main" id="{89D7551E-93AE-4A26-A2EF-C0EF14781CEA}"/>
              </a:ext>
            </a:extLst>
          </p:cNvPr>
          <p:cNvSpPr txBox="1">
            <a:spLocks/>
          </p:cNvSpPr>
          <p:nvPr/>
        </p:nvSpPr>
        <p:spPr>
          <a:xfrm>
            <a:off x="4953000" y="1600200"/>
            <a:ext cx="3429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dirty="0"/>
              <a:t>For us to have an acceptable sacrifice to offer continually to God our Father.</a:t>
            </a:r>
          </a:p>
        </p:txBody>
      </p:sp>
    </p:spTree>
    <p:extLst>
      <p:ext uri="{BB962C8B-B14F-4D97-AF65-F5344CB8AC3E}">
        <p14:creationId xmlns:p14="http://schemas.microsoft.com/office/powerpoint/2010/main" val="380353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B4CD6-650B-45E6-A21A-82CD5D7B4FD2}"/>
              </a:ext>
            </a:extLst>
          </p:cNvPr>
          <p:cNvSpPr>
            <a:spLocks noGrp="1"/>
          </p:cNvSpPr>
          <p:nvPr>
            <p:ph type="title"/>
          </p:nvPr>
        </p:nvSpPr>
        <p:spPr>
          <a:xfrm>
            <a:off x="152400" y="274638"/>
            <a:ext cx="2438400" cy="1782762"/>
          </a:xfrm>
        </p:spPr>
        <p:txBody>
          <a:bodyPr>
            <a:normAutofit/>
          </a:bodyPr>
          <a:lstStyle/>
          <a:p>
            <a:r>
              <a:rPr lang="en-US" sz="3200" dirty="0"/>
              <a:t>What do you see in the image?</a:t>
            </a:r>
          </a:p>
        </p:txBody>
      </p:sp>
      <p:sp>
        <p:nvSpPr>
          <p:cNvPr id="3" name="Content Placeholder 2">
            <a:extLst>
              <a:ext uri="{FF2B5EF4-FFF2-40B4-BE49-F238E27FC236}">
                <a16:creationId xmlns:a16="http://schemas.microsoft.com/office/drawing/2014/main" id="{5A05CB64-98AF-4327-89A7-5620D4737B5F}"/>
              </a:ext>
            </a:extLst>
          </p:cNvPr>
          <p:cNvSpPr>
            <a:spLocks noGrp="1"/>
          </p:cNvSpPr>
          <p:nvPr>
            <p:ph idx="1"/>
          </p:nvPr>
        </p:nvSpPr>
        <p:spPr>
          <a:xfrm>
            <a:off x="304800" y="2057400"/>
            <a:ext cx="2133600" cy="4525963"/>
          </a:xfrm>
        </p:spPr>
        <p:txBody>
          <a:bodyPr>
            <a:normAutofit/>
          </a:bodyPr>
          <a:lstStyle/>
          <a:p>
            <a:pPr marL="0" indent="0" algn="ctr">
              <a:buNone/>
            </a:pPr>
            <a:endParaRPr lang="en-US" sz="4400" b="1" dirty="0">
              <a:solidFill>
                <a:srgbClr val="002060"/>
              </a:solidFill>
            </a:endParaRPr>
          </a:p>
          <a:p>
            <a:pPr marL="0" indent="0" algn="ctr">
              <a:buNone/>
            </a:pPr>
            <a:r>
              <a:rPr lang="en-US" sz="4400" b="1" dirty="0">
                <a:solidFill>
                  <a:srgbClr val="002060"/>
                </a:solidFill>
              </a:rPr>
              <a:t>Priest is Jesus at the altar. </a:t>
            </a:r>
          </a:p>
        </p:txBody>
      </p:sp>
      <p:pic>
        <p:nvPicPr>
          <p:cNvPr id="4" name="Picture 3">
            <a:extLst>
              <a:ext uri="{FF2B5EF4-FFF2-40B4-BE49-F238E27FC236}">
                <a16:creationId xmlns:a16="http://schemas.microsoft.com/office/drawing/2014/main" id="{6E73CCDF-1F7E-4529-97A8-698A5C649100}"/>
              </a:ext>
            </a:extLst>
          </p:cNvPr>
          <p:cNvPicPr>
            <a:picLocks noChangeAspect="1"/>
          </p:cNvPicPr>
          <p:nvPr/>
        </p:nvPicPr>
        <p:blipFill>
          <a:blip r:embed="rId2"/>
          <a:stretch>
            <a:fillRect/>
          </a:stretch>
        </p:blipFill>
        <p:spPr>
          <a:xfrm>
            <a:off x="2819401" y="274637"/>
            <a:ext cx="5867400" cy="6413205"/>
          </a:xfrm>
          <a:prstGeom prst="rect">
            <a:avLst/>
          </a:prstGeom>
        </p:spPr>
      </p:pic>
    </p:spTree>
    <p:extLst>
      <p:ext uri="{BB962C8B-B14F-4D97-AF65-F5344CB8AC3E}">
        <p14:creationId xmlns:p14="http://schemas.microsoft.com/office/powerpoint/2010/main" val="10173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3046C-29EF-4826-9BD0-9D3400F9DA31}"/>
              </a:ext>
            </a:extLst>
          </p:cNvPr>
          <p:cNvSpPr>
            <a:spLocks noGrp="1"/>
          </p:cNvSpPr>
          <p:nvPr>
            <p:ph type="title"/>
          </p:nvPr>
        </p:nvSpPr>
        <p:spPr/>
        <p:txBody>
          <a:bodyPr/>
          <a:lstStyle/>
          <a:p>
            <a:r>
              <a:rPr lang="en-US" dirty="0"/>
              <a:t>A Memorial</a:t>
            </a:r>
          </a:p>
        </p:txBody>
      </p:sp>
      <p:sp>
        <p:nvSpPr>
          <p:cNvPr id="3" name="Content Placeholder 2">
            <a:extLst>
              <a:ext uri="{FF2B5EF4-FFF2-40B4-BE49-F238E27FC236}">
                <a16:creationId xmlns:a16="http://schemas.microsoft.com/office/drawing/2014/main" id="{B00083E9-88D2-40A6-BC1F-3CD7DD278AF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23B4B86-2043-4711-AF14-533AD05A4C47}"/>
              </a:ext>
            </a:extLst>
          </p:cNvPr>
          <p:cNvPicPr>
            <a:picLocks noChangeAspect="1"/>
          </p:cNvPicPr>
          <p:nvPr/>
        </p:nvPicPr>
        <p:blipFill>
          <a:blip r:embed="rId3"/>
          <a:stretch>
            <a:fillRect/>
          </a:stretch>
        </p:blipFill>
        <p:spPr>
          <a:xfrm>
            <a:off x="457200" y="1119981"/>
            <a:ext cx="8229600" cy="5486400"/>
          </a:xfrm>
          <a:prstGeom prst="rect">
            <a:avLst/>
          </a:prstGeom>
        </p:spPr>
      </p:pic>
    </p:spTree>
    <p:extLst>
      <p:ext uri="{BB962C8B-B14F-4D97-AF65-F5344CB8AC3E}">
        <p14:creationId xmlns:p14="http://schemas.microsoft.com/office/powerpoint/2010/main" val="253693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53216-59A0-43E7-844A-F4101E55E0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07E3F6-4486-4B13-8463-545E8A037BB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A86F2A2-D2D3-483B-A9F9-28BD7702413E}"/>
              </a:ext>
            </a:extLst>
          </p:cNvPr>
          <p:cNvPicPr>
            <a:picLocks noChangeAspect="1"/>
          </p:cNvPicPr>
          <p:nvPr/>
        </p:nvPicPr>
        <p:blipFill>
          <a:blip r:embed="rId2"/>
          <a:stretch>
            <a:fillRect/>
          </a:stretch>
        </p:blipFill>
        <p:spPr>
          <a:xfrm>
            <a:off x="152400" y="-5885"/>
            <a:ext cx="8839200" cy="6828716"/>
          </a:xfrm>
          <a:prstGeom prst="rect">
            <a:avLst/>
          </a:prstGeom>
        </p:spPr>
      </p:pic>
      <p:sp>
        <p:nvSpPr>
          <p:cNvPr id="5" name="TextBox 4">
            <a:extLst>
              <a:ext uri="{FF2B5EF4-FFF2-40B4-BE49-F238E27FC236}">
                <a16:creationId xmlns:a16="http://schemas.microsoft.com/office/drawing/2014/main" id="{6C17358A-BCFB-4F31-AF2A-932150C3F139}"/>
              </a:ext>
            </a:extLst>
          </p:cNvPr>
          <p:cNvSpPr txBox="1"/>
          <p:nvPr/>
        </p:nvSpPr>
        <p:spPr>
          <a:xfrm>
            <a:off x="76200" y="5159786"/>
            <a:ext cx="2590800" cy="1754326"/>
          </a:xfrm>
          <a:prstGeom prst="rect">
            <a:avLst/>
          </a:prstGeom>
          <a:noFill/>
        </p:spPr>
        <p:txBody>
          <a:bodyPr wrap="square" rtlCol="0">
            <a:spAutoFit/>
          </a:bodyPr>
          <a:lstStyle/>
          <a:p>
            <a:pPr algn="ctr"/>
            <a:r>
              <a:rPr lang="en-US" sz="5400" dirty="0">
                <a:solidFill>
                  <a:srgbClr val="FFC000"/>
                </a:solidFill>
              </a:rPr>
              <a:t>Death </a:t>
            </a:r>
          </a:p>
          <a:p>
            <a:pPr algn="ctr"/>
            <a:r>
              <a:rPr lang="en-US" sz="5400" dirty="0">
                <a:solidFill>
                  <a:srgbClr val="FFC000"/>
                </a:solidFill>
              </a:rPr>
              <a:t>of Jesus</a:t>
            </a:r>
          </a:p>
        </p:txBody>
      </p:sp>
      <p:sp>
        <p:nvSpPr>
          <p:cNvPr id="6" name="TextBox 5">
            <a:extLst>
              <a:ext uri="{FF2B5EF4-FFF2-40B4-BE49-F238E27FC236}">
                <a16:creationId xmlns:a16="http://schemas.microsoft.com/office/drawing/2014/main" id="{716B9699-B325-4250-B29D-7571DB61F116}"/>
              </a:ext>
            </a:extLst>
          </p:cNvPr>
          <p:cNvSpPr txBox="1"/>
          <p:nvPr/>
        </p:nvSpPr>
        <p:spPr>
          <a:xfrm>
            <a:off x="4953000" y="-230326"/>
            <a:ext cx="4038600" cy="1754326"/>
          </a:xfrm>
          <a:prstGeom prst="rect">
            <a:avLst/>
          </a:prstGeom>
          <a:noFill/>
        </p:spPr>
        <p:txBody>
          <a:bodyPr wrap="square" rtlCol="0">
            <a:spAutoFit/>
          </a:bodyPr>
          <a:lstStyle/>
          <a:p>
            <a:pPr algn="r"/>
            <a:r>
              <a:rPr lang="en-US" sz="5400" b="1" dirty="0">
                <a:solidFill>
                  <a:srgbClr val="FFC000"/>
                </a:solidFill>
              </a:rPr>
              <a:t>Resurrection of Jesus</a:t>
            </a:r>
          </a:p>
        </p:txBody>
      </p:sp>
    </p:spTree>
    <p:extLst>
      <p:ext uri="{BB962C8B-B14F-4D97-AF65-F5344CB8AC3E}">
        <p14:creationId xmlns:p14="http://schemas.microsoft.com/office/powerpoint/2010/main" val="72234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anim calcmode="lin" valueType="num">
                                      <p:cBhvr>
                                        <p:cTn id="8" dur="5000" fill="hold"/>
                                        <p:tgtEl>
                                          <p:spTgt spid="5"/>
                                        </p:tgtEl>
                                        <p:attrNameLst>
                                          <p:attrName>ppt_x</p:attrName>
                                        </p:attrNameLst>
                                      </p:cBhvr>
                                      <p:tavLst>
                                        <p:tav tm="0">
                                          <p:val>
                                            <p:strVal val="#ppt_x"/>
                                          </p:val>
                                        </p:tav>
                                        <p:tav tm="100000">
                                          <p:val>
                                            <p:strVal val="#ppt_x"/>
                                          </p:val>
                                        </p:tav>
                                      </p:tavLst>
                                    </p:anim>
                                    <p:anim calcmode="lin" valueType="num">
                                      <p:cBhvr>
                                        <p:cTn id="9" dur="5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0"/>
                                        <p:tgtEl>
                                          <p:spTgt spid="6"/>
                                        </p:tgtEl>
                                      </p:cBhvr>
                                    </p:animEffect>
                                    <p:anim calcmode="lin" valueType="num">
                                      <p:cBhvr>
                                        <p:cTn id="13" dur="5000" fill="hold"/>
                                        <p:tgtEl>
                                          <p:spTgt spid="6"/>
                                        </p:tgtEl>
                                        <p:attrNameLst>
                                          <p:attrName>ppt_x</p:attrName>
                                        </p:attrNameLst>
                                      </p:cBhvr>
                                      <p:tavLst>
                                        <p:tav tm="0">
                                          <p:val>
                                            <p:strVal val="#ppt_x"/>
                                          </p:val>
                                        </p:tav>
                                        <p:tav tm="100000">
                                          <p:val>
                                            <p:strVal val="#ppt_x"/>
                                          </p:val>
                                        </p:tav>
                                      </p:tavLst>
                                    </p:anim>
                                    <p:anim calcmode="lin" valueType="num">
                                      <p:cBhvr>
                                        <p:cTn id="14" dur="5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577D8-80DF-4A88-AF83-7BDA404CE35F}"/>
              </a:ext>
            </a:extLst>
          </p:cNvPr>
          <p:cNvSpPr>
            <a:spLocks noGrp="1"/>
          </p:cNvSpPr>
          <p:nvPr>
            <p:ph type="title"/>
          </p:nvPr>
        </p:nvSpPr>
        <p:spPr>
          <a:xfrm>
            <a:off x="457200" y="838200"/>
            <a:ext cx="8229600" cy="1143000"/>
          </a:xfrm>
        </p:spPr>
        <p:txBody>
          <a:bodyPr>
            <a:normAutofit fontScale="90000"/>
          </a:bodyPr>
          <a:lstStyle/>
          <a:p>
            <a:r>
              <a:rPr lang="en-US" dirty="0"/>
              <a:t>The Chief Priest celebrating Mass is the Risen Christ who is present in the Eucharist.</a:t>
            </a:r>
          </a:p>
        </p:txBody>
      </p:sp>
      <p:pic>
        <p:nvPicPr>
          <p:cNvPr id="4" name="Picture 3">
            <a:extLst>
              <a:ext uri="{FF2B5EF4-FFF2-40B4-BE49-F238E27FC236}">
                <a16:creationId xmlns:a16="http://schemas.microsoft.com/office/drawing/2014/main" id="{93BD87C7-63D8-4A53-81C4-72755DCB7483}"/>
              </a:ext>
            </a:extLst>
          </p:cNvPr>
          <p:cNvPicPr>
            <a:picLocks noChangeAspect="1"/>
          </p:cNvPicPr>
          <p:nvPr/>
        </p:nvPicPr>
        <p:blipFill rotWithShape="1">
          <a:blip r:embed="rId2"/>
          <a:srcRect t="192" r="4423" b="-191"/>
          <a:stretch/>
        </p:blipFill>
        <p:spPr>
          <a:xfrm>
            <a:off x="1371600" y="2286000"/>
            <a:ext cx="5867400" cy="4252410"/>
          </a:xfrm>
          <a:prstGeom prst="rect">
            <a:avLst/>
          </a:prstGeom>
          <a:effectLst/>
        </p:spPr>
      </p:pic>
    </p:spTree>
    <p:extLst>
      <p:ext uri="{BB962C8B-B14F-4D97-AF65-F5344CB8AC3E}">
        <p14:creationId xmlns:p14="http://schemas.microsoft.com/office/powerpoint/2010/main" val="2334950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3690</TotalTime>
  <Words>338</Words>
  <Application>Microsoft Office PowerPoint</Application>
  <PresentationFormat>On-screen Show (4:3)</PresentationFormat>
  <Paragraphs>29</Paragraphs>
  <Slides>17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The Living Sacrifice</vt:lpstr>
      <vt:lpstr>Jesus’ workers continue to do this in memory of Him</vt:lpstr>
      <vt:lpstr>PowerPoint Presentation</vt:lpstr>
      <vt:lpstr>Reasons for the Eucharist</vt:lpstr>
      <vt:lpstr>What do you see in the image?</vt:lpstr>
      <vt:lpstr>A Memorial</vt:lpstr>
      <vt:lpstr>PowerPoint Presentation</vt:lpstr>
      <vt:lpstr>The Chief Priest celebrating Mass is the Risen Christ who is present in the Eucharist.</vt:lpstr>
      <vt:lpstr>The Holy Mass is a Perfect Prayer</vt:lpstr>
      <vt:lpstr>4 Ends of the Holy Mass</vt:lpstr>
      <vt:lpstr>4 Ends of the Holy Mass</vt:lpstr>
      <vt:lpstr>4 Ends of the Holy Mass</vt:lpstr>
      <vt:lpstr>4 Ends of the Holy Mass</vt:lpstr>
      <vt:lpstr>A C T S</vt:lpstr>
      <vt:lpstr>Jesus’ workers continue to do this in memory of Him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Gives us the Law</dc:title>
  <dc:creator>Christopher Pereira</dc:creator>
  <cp:lastModifiedBy>Christopher Pereira</cp:lastModifiedBy>
  <cp:revision>97</cp:revision>
  <dcterms:created xsi:type="dcterms:W3CDTF">2006-08-16T00:00:00Z</dcterms:created>
  <dcterms:modified xsi:type="dcterms:W3CDTF">2018-02-02T05:02:00Z</dcterms:modified>
</cp:coreProperties>
</file>